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365" r:id="rId3"/>
    <p:sldId id="356" r:id="rId4"/>
    <p:sldId id="357" r:id="rId6"/>
    <p:sldId id="318" r:id="rId7"/>
    <p:sldId id="403" r:id="rId8"/>
    <p:sldId id="470" r:id="rId9"/>
    <p:sldId id="471" r:id="rId10"/>
    <p:sldId id="472" r:id="rId11"/>
    <p:sldId id="258" r:id="rId12"/>
    <p:sldId id="474" r:id="rId13"/>
    <p:sldId id="476" r:id="rId14"/>
    <p:sldId id="497" r:id="rId15"/>
    <p:sldId id="473" r:id="rId16"/>
    <p:sldId id="451" r:id="rId17"/>
    <p:sldId id="475" r:id="rId18"/>
    <p:sldId id="500" r:id="rId19"/>
    <p:sldId id="477" r:id="rId20"/>
    <p:sldId id="406" r:id="rId21"/>
    <p:sldId id="404" r:id="rId22"/>
    <p:sldId id="490" r:id="rId23"/>
    <p:sldId id="488" r:id="rId24"/>
    <p:sldId id="489" r:id="rId25"/>
    <p:sldId id="332" r:id="rId26"/>
    <p:sldId id="455" r:id="rId27"/>
    <p:sldId id="311" r:id="rId28"/>
    <p:sldId id="409"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051" userDrawn="1">
          <p15:clr>
            <a:srgbClr val="A4A3A4"/>
          </p15:clr>
        </p15:guide>
        <p15:guide id="4" pos="589" userDrawn="1">
          <p15:clr>
            <a:srgbClr val="A4A3A4"/>
          </p15:clr>
        </p15:guide>
        <p15:guide id="6" orient="horz" pos="1473" userDrawn="1">
          <p15:clr>
            <a:srgbClr val="A4A3A4"/>
          </p15:clr>
        </p15:guide>
        <p15:guide id="7" pos="71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AF1B"/>
    <a:srgbClr val="FFFFFF"/>
    <a:srgbClr val="244C89"/>
    <a:srgbClr val="4E81C0"/>
    <a:srgbClr val="313D51"/>
    <a:srgbClr val="433D3C"/>
    <a:srgbClr val="C00000"/>
    <a:srgbClr val="F0F2F4"/>
    <a:srgbClr val="0B2C4F"/>
    <a:srgbClr val="213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14" autoAdjust="0"/>
  </p:normalViewPr>
  <p:slideViewPr>
    <p:cSldViewPr snapToGrid="0" showGuides="1">
      <p:cViewPr varScale="1">
        <p:scale>
          <a:sx n="90" d="100"/>
          <a:sy n="90" d="100"/>
        </p:scale>
        <p:origin x="316" y="68"/>
      </p:cViewPr>
      <p:guideLst>
        <p:guide pos="4051"/>
        <p:guide pos="589"/>
        <p:guide orient="horz" pos="1473"/>
        <p:guide pos="7188"/>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gs" Target="tags/tag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endParaRPr lang="zh-CN" altLang="en-US" dirty="0"/>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2569302" y="2790394"/>
            <a:ext cx="7053116" cy="768350"/>
          </a:xfrm>
          <a:prstGeom prst="rect">
            <a:avLst/>
          </a:prstGeom>
          <a:noFill/>
        </p:spPr>
        <p:txBody>
          <a:bodyPr wrap="square" rtlCol="0">
            <a:spAutoFit/>
            <a:scene3d>
              <a:camera prst="orthographicFront"/>
              <a:lightRig rig="threePt" dir="t"/>
            </a:scene3d>
            <a:sp3d contourW="12700"/>
          </a:bodyPr>
          <a:lstStyle/>
          <a:p>
            <a:pPr algn="ctr">
              <a:defRPr/>
            </a:pPr>
            <a:r>
              <a:rPr lang="en-US" altLang="zh-CN" sz="4400" b="1" dirty="0">
                <a:solidFill>
                  <a:schemeClr val="bg1"/>
                </a:solidFill>
                <a:latin typeface="思源黑体" panose="020B0500000000000000" pitchFamily="34" charset="-122"/>
                <a:ea typeface="思源黑体" panose="020B0500000000000000" pitchFamily="34" charset="-122"/>
              </a:rPr>
              <a:t>Raft</a:t>
            </a:r>
            <a:r>
              <a:rPr lang="zh-CN" altLang="en-US" sz="4400" b="1" dirty="0">
                <a:solidFill>
                  <a:schemeClr val="bg1"/>
                </a:solidFill>
                <a:latin typeface="思源黑体" panose="020B0500000000000000" pitchFamily="34" charset="-122"/>
                <a:ea typeface="思源黑体" panose="020B0500000000000000" pitchFamily="34" charset="-122"/>
              </a:rPr>
              <a:t>领导选举实验汇报</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sp>
        <p:nvSpPr>
          <p:cNvPr id="6" name="PA_圆角矩形 31"/>
          <p:cNvSpPr/>
          <p:nvPr>
            <p:custDataLst>
              <p:tags r:id="rId2"/>
            </p:custDataLst>
          </p:nvPr>
        </p:nvSpPr>
        <p:spPr>
          <a:xfrm>
            <a:off x="4533265" y="4061460"/>
            <a:ext cx="3125470" cy="47053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223762"/>
                </a:solidFill>
                <a:latin typeface="思源黑体" panose="020B0500000000000000" pitchFamily="34" charset="-122"/>
                <a:ea typeface="思源黑体" panose="020B0500000000000000" pitchFamily="34" charset="-122"/>
              </a:rPr>
              <a:t>卜欣然 何晨蕊 文柳懿</a:t>
            </a:r>
            <a:endParaRPr lang="en-US" altLang="zh-CN" sz="2000" dirty="0">
              <a:solidFill>
                <a:srgbClr val="223762"/>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9" name="图片 18"/>
          <p:cNvPicPr>
            <a:picLocks noChangeAspect="1"/>
          </p:cNvPicPr>
          <p:nvPr/>
        </p:nvPicPr>
        <p:blipFill>
          <a:blip r:embed="rId3"/>
          <a:stretch>
            <a:fillRect/>
          </a:stretch>
        </p:blipFill>
        <p:spPr>
          <a:xfrm>
            <a:off x="5482590" y="1108075"/>
            <a:ext cx="1179195" cy="11791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Make 函数</a:t>
            </a:r>
            <a:endParaRPr lang="zh-CN" altLang="en-US" sz="2800" dirty="0">
              <a:sym typeface="+mn-ea"/>
            </a:endParaRPr>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Make 函数创建了一个后台的 </a:t>
            </a:r>
            <a:r>
              <a:rPr>
                <a:solidFill>
                  <a:schemeClr val="accent3"/>
                </a:solidFill>
                <a:ea typeface="思源黑体" panose="020B0500000000000000" pitchFamily="34" charset="-122"/>
              </a:rPr>
              <a:t>goroutine</a:t>
            </a:r>
            <a:r>
              <a:rPr>
                <a:ea typeface="思源黑体" panose="020B0500000000000000" pitchFamily="34" charset="-122"/>
              </a:rPr>
              <a:t>，它负责</a:t>
            </a:r>
            <a:r>
              <a:rPr b="1">
                <a:solidFill>
                  <a:schemeClr val="accent3"/>
                </a:solidFill>
                <a:ea typeface="思源黑体" panose="020B0500000000000000" pitchFamily="34" charset="-122"/>
              </a:rPr>
              <a:t>周期性地检查</a:t>
            </a:r>
            <a:r>
              <a:rPr>
                <a:ea typeface="思源黑体" panose="020B0500000000000000" pitchFamily="34" charset="-122"/>
              </a:rPr>
              <a:t>是否需要触发领导者选举。如果超时没有收到来自其他节点的心跳消息，它将启动一个领导者选举过程。</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56.07"/>
          <p:cNvPicPr>
            <a:picLocks noChangeAspect="1"/>
          </p:cNvPicPr>
          <p:nvPr/>
        </p:nvPicPr>
        <p:blipFill>
          <a:blip r:embed="rId1"/>
          <a:stretch>
            <a:fillRect/>
          </a:stretch>
        </p:blipFill>
        <p:spPr>
          <a:xfrm>
            <a:off x="1525270" y="2243455"/>
            <a:ext cx="8407400" cy="584200"/>
          </a:xfrm>
          <a:prstGeom prst="rect">
            <a:avLst/>
          </a:prstGeom>
        </p:spPr>
      </p:pic>
      <p:pic>
        <p:nvPicPr>
          <p:cNvPr id="6" name="图片 5" descr="截屏2024-11-28 09.57.25"/>
          <p:cNvPicPr>
            <a:picLocks noChangeAspect="1"/>
          </p:cNvPicPr>
          <p:nvPr/>
        </p:nvPicPr>
        <p:blipFill>
          <a:blip r:embed="rId2"/>
          <a:stretch>
            <a:fillRect/>
          </a:stretch>
        </p:blipFill>
        <p:spPr>
          <a:xfrm>
            <a:off x="1601470" y="2827655"/>
            <a:ext cx="3673475" cy="3823970"/>
          </a:xfrm>
          <a:prstGeom prst="rect">
            <a:avLst/>
          </a:prstGeom>
        </p:spPr>
      </p:pic>
      <p:pic>
        <p:nvPicPr>
          <p:cNvPr id="7" name="图片 6" descr="截屏2024-11-28 09.58.18"/>
          <p:cNvPicPr>
            <a:picLocks noChangeAspect="1"/>
          </p:cNvPicPr>
          <p:nvPr/>
        </p:nvPicPr>
        <p:blipFill>
          <a:blip r:embed="rId3"/>
          <a:stretch>
            <a:fillRect/>
          </a:stretch>
        </p:blipFill>
        <p:spPr>
          <a:xfrm>
            <a:off x="5561330" y="2582545"/>
            <a:ext cx="4326255" cy="466153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10784840" cy="680085"/>
          </a:xfrm>
        </p:spPr>
        <p:txBody>
          <a:bodyPr/>
          <a:lstStyle/>
          <a:p>
            <a:pPr>
              <a:lnSpc>
                <a:spcPct val="120000"/>
              </a:lnSpc>
            </a:pPr>
            <a:r>
              <a:rPr lang="zh-CN" altLang="en-US" sz="2800" dirty="0">
                <a:sym typeface="+mn-ea"/>
              </a:rPr>
              <a:t>ticker 函数</a:t>
            </a:r>
            <a:endParaRPr lang="zh-CN" altLang="en-US" sz="2800" dirty="0">
              <a:sym typeface="+mn-ea"/>
            </a:endParaRPr>
          </a:p>
        </p:txBody>
      </p:sp>
      <p:sp>
        <p:nvSpPr>
          <p:cNvPr id="12" name="矩形 11"/>
          <p:cNvSpPr/>
          <p:nvPr/>
        </p:nvSpPr>
        <p:spPr>
          <a:xfrm>
            <a:off x="793440" y="1433373"/>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在 Raft 协议中，ticker 函数负责周期性地检查是否需要触发心跳或领导者选举。该函数的主要作用是：</a:t>
            </a:r>
            <a:endParaRPr>
              <a:ea typeface="思源黑体" panose="020B0500000000000000" pitchFamily="34" charset="-122"/>
            </a:endParaRPr>
          </a:p>
          <a:p>
            <a:pPr marL="342900" indent="-342900" algn="just">
              <a:lnSpc>
                <a:spcPct val="120000"/>
              </a:lnSpc>
              <a:buAutoNum type="arabicPeriod"/>
            </a:pPr>
            <a:r>
              <a:rPr>
                <a:ea typeface="思源黑体" panose="020B0500000000000000" pitchFamily="34" charset="-122"/>
              </a:rPr>
              <a:t>周期性地发送心跳消息（即 AppendEntries）来维持领导者身份。</a:t>
            </a:r>
            <a:endParaRPr>
              <a:ea typeface="思源黑体" panose="020B0500000000000000" pitchFamily="34" charset="-122"/>
            </a:endParaRPr>
          </a:p>
          <a:p>
            <a:pPr marL="342900" indent="-342900" algn="just">
              <a:lnSpc>
                <a:spcPct val="120000"/>
              </a:lnSpc>
              <a:buAutoNum type="arabicPeriod"/>
            </a:pPr>
            <a:r>
              <a:rPr>
                <a:ea typeface="思源黑体" panose="020B0500000000000000" pitchFamily="34" charset="-122"/>
              </a:rPr>
              <a:t>周期性地触发选举，如果没有收到心跳，则会开始领导者选举</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截屏2024-11-28 09.51.58"/>
          <p:cNvPicPr>
            <a:picLocks noChangeAspect="1"/>
          </p:cNvPicPr>
          <p:nvPr/>
        </p:nvPicPr>
        <p:blipFill>
          <a:blip r:embed="rId1"/>
          <a:stretch>
            <a:fillRect/>
          </a:stretch>
        </p:blipFill>
        <p:spPr>
          <a:xfrm>
            <a:off x="2227580" y="2580640"/>
            <a:ext cx="7021195" cy="437197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553575"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sym typeface="+mn-ea"/>
              </a:rPr>
              <a:t>Leader</a:t>
            </a:r>
            <a:r>
              <a:rPr lang="zh-CN" altLang="en-US" sz="2800" dirty="0"/>
              <a:t>选举</a:t>
            </a:r>
            <a:endParaRPr lang="zh-CN" altLang="en-US" sz="2800" dirty="0"/>
          </a:p>
        </p:txBody>
      </p:sp>
      <p:sp>
        <p:nvSpPr>
          <p:cNvPr id="9" name="TextBox 28"/>
          <p:cNvSpPr txBox="1"/>
          <p:nvPr/>
        </p:nvSpPr>
        <p:spPr>
          <a:xfrm>
            <a:off x="935073" y="1566852"/>
            <a:ext cx="3458994"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3. Candidate</a:t>
            </a:r>
            <a:r>
              <a:rPr lang="zh-CN" altLang="en-US" sz="2400" b="1" dirty="0">
                <a:solidFill>
                  <a:srgbClr val="313D51"/>
                </a:solidFill>
                <a:latin typeface="思源黑体" panose="020B0500000000000000" pitchFamily="34" charset="-122"/>
                <a:ea typeface="思源黑体" panose="020B0500000000000000" pitchFamily="34" charset="-122"/>
              </a:rPr>
              <a:t>争取</a:t>
            </a:r>
            <a:r>
              <a:rPr lang="zh-CN" altLang="en-US" sz="2400" b="1" dirty="0">
                <a:solidFill>
                  <a:srgbClr val="313D51"/>
                </a:solidFill>
                <a:latin typeface="思源黑体" panose="020B0500000000000000" pitchFamily="34" charset="-122"/>
                <a:ea typeface="思源黑体" panose="020B0500000000000000" pitchFamily="34" charset="-122"/>
              </a:rPr>
              <a:t>选票</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2" name="矩形 11"/>
          <p:cNvSpPr/>
          <p:nvPr/>
        </p:nvSpPr>
        <p:spPr>
          <a:xfrm>
            <a:off x="935355" y="2397125"/>
            <a:ext cx="4733290" cy="1328420"/>
          </a:xfrm>
          <a:prstGeom prst="rect">
            <a:avLst/>
          </a:prstGeom>
        </p:spPr>
        <p:txBody>
          <a:bodyPr wrap="square" lIns="0" tIns="0" rIns="0" bIns="0">
            <a:spAutoFit/>
          </a:bodyPr>
          <a:lstStyle/>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自增当前的任期号</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currentTerm</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给自己投票</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重置选举超时计时器</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4.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向其他节点发送</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RequestVote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RPC</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3" name="矩形 12"/>
          <p:cNvSpPr/>
          <p:nvPr/>
        </p:nvSpPr>
        <p:spPr>
          <a:xfrm>
            <a:off x="935073" y="209081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7" name="图片 6"/>
          <p:cNvPicPr>
            <a:picLocks noChangeAspect="1"/>
          </p:cNvPicPr>
          <p:nvPr/>
        </p:nvPicPr>
        <p:blipFill>
          <a:blip r:embed="rId1"/>
          <a:stretch>
            <a:fillRect/>
          </a:stretch>
        </p:blipFill>
        <p:spPr>
          <a:xfrm>
            <a:off x="5345510" y="1199515"/>
            <a:ext cx="5534771" cy="4712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9870440" cy="680085"/>
          </a:xfrm>
        </p:spPr>
        <p:txBody>
          <a:bodyPr/>
          <a:lstStyle/>
          <a:p>
            <a:pPr>
              <a:lnSpc>
                <a:spcPct val="120000"/>
              </a:lnSpc>
            </a:pPr>
            <a:r>
              <a:rPr lang="zh-CN" altLang="en-US" sz="2800" dirty="0">
                <a:sym typeface="+mn-ea"/>
              </a:rPr>
              <a:t>实现</a:t>
            </a:r>
            <a:r>
              <a:rPr lang="en-US" altLang="zh-CN" sz="2800" dirty="0">
                <a:sym typeface="+mn-ea"/>
              </a:rPr>
              <a:t> </a:t>
            </a:r>
            <a:r>
              <a:rPr lang="zh-CN" altLang="en-US" sz="2800" dirty="0">
                <a:sym typeface="+mn-ea"/>
              </a:rPr>
              <a:t>RequestVote() RPC处理程序，以便服务器相互投票。</a:t>
            </a:r>
            <a:endParaRPr lang="zh-CN" altLang="en-US" sz="2800" dirty="0">
              <a:sym typeface="+mn-ea"/>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18.15"/>
          <p:cNvPicPr>
            <a:picLocks noChangeAspect="1"/>
          </p:cNvPicPr>
          <p:nvPr/>
        </p:nvPicPr>
        <p:blipFill>
          <a:blip r:embed="rId1"/>
          <a:srcRect r="25020" b="45481"/>
          <a:stretch>
            <a:fillRect/>
          </a:stretch>
        </p:blipFill>
        <p:spPr>
          <a:xfrm>
            <a:off x="554355" y="2677160"/>
            <a:ext cx="5353050" cy="3738880"/>
          </a:xfrm>
          <a:prstGeom prst="rect">
            <a:avLst/>
          </a:prstGeom>
        </p:spPr>
      </p:pic>
      <p:pic>
        <p:nvPicPr>
          <p:cNvPr id="6" name="图片 5" descr="截屏2024-11-28 09.18.15"/>
          <p:cNvPicPr>
            <a:picLocks noChangeAspect="1"/>
          </p:cNvPicPr>
          <p:nvPr/>
        </p:nvPicPr>
        <p:blipFill>
          <a:blip r:embed="rId1"/>
          <a:srcRect t="53852" r="20066"/>
          <a:stretch>
            <a:fillRect/>
          </a:stretch>
        </p:blipFill>
        <p:spPr>
          <a:xfrm>
            <a:off x="5907405" y="2964180"/>
            <a:ext cx="5706745" cy="3164840"/>
          </a:xfrm>
          <a:prstGeom prst="rect">
            <a:avLst/>
          </a:prstGeom>
        </p:spPr>
      </p:pic>
      <p:sp>
        <p:nvSpPr>
          <p:cNvPr id="7" name="矩形 6"/>
          <p:cNvSpPr/>
          <p:nvPr/>
        </p:nvSpPr>
        <p:spPr>
          <a:xfrm>
            <a:off x="793750" y="1449070"/>
            <a:ext cx="10501630" cy="1195705"/>
          </a:xfrm>
          <a:prstGeom prst="rect">
            <a:avLst/>
          </a:prstGeom>
        </p:spPr>
        <p:txBody>
          <a:bodyPr wrap="square" lIns="0" tIns="0" rIns="0" bIns="0">
            <a:noAutofit/>
          </a:bodyPr>
          <a:p>
            <a:pPr marL="285750" indent="-285750" algn="just">
              <a:lnSpc>
                <a:spcPct val="120000"/>
              </a:lnSpc>
              <a:buFont typeface="Arial" panose="020B0604020202020204" pitchFamily="34" charset="0"/>
              <a:buChar char="•"/>
            </a:pPr>
            <a:r>
              <a:rPr sz="1600">
                <a:ea typeface="思源黑体" panose="020B0500000000000000" pitchFamily="34" charset="-122"/>
              </a:rPr>
              <a:t>根据请求的任期和当前节点的日志信息决定是否投票给候选节点。</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如果投票成功，更新当前节点的 votedFor 状态，并持久化该状态。</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如果当前节点的任期过时，更新节点的状态为 Follower 并返回新的投票结果。</a:t>
            </a:r>
            <a:endParaRPr sz="1600">
              <a:ea typeface="思源黑体" panose="020B0500000000000000" pitchFamily="34" charset="-122"/>
            </a:endParaRPr>
          </a:p>
          <a:p>
            <a:pPr marL="285750" indent="-285750" algn="just">
              <a:lnSpc>
                <a:spcPct val="120000"/>
              </a:lnSpc>
              <a:buFont typeface="Arial" panose="020B0604020202020204" pitchFamily="34" charset="0"/>
              <a:buChar char="•"/>
            </a:pPr>
            <a:r>
              <a:rPr sz="1600">
                <a:ea typeface="思源黑体" panose="020B0500000000000000" pitchFamily="34" charset="-122"/>
              </a:rPr>
              <a:t>函数</a:t>
            </a:r>
            <a:r>
              <a:rPr sz="1600" b="1">
                <a:solidFill>
                  <a:schemeClr val="accent4"/>
                </a:solidFill>
                <a:ea typeface="思源黑体" panose="020B0500000000000000" pitchFamily="34" charset="-122"/>
              </a:rPr>
              <a:t>通过锁保护了共享状态</a:t>
            </a:r>
            <a:r>
              <a:rPr sz="1600">
                <a:ea typeface="思源黑体" panose="020B0500000000000000" pitchFamily="34" charset="-122"/>
              </a:rPr>
              <a:t>，并确保在选举过程中不会发生竞争条件。</a:t>
            </a: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endParaRPr>
              <a:ea typeface="思源黑体" panose="020B0500000000000000" pitchFamily="34" charset="-122"/>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5784215" y="2993390"/>
            <a:ext cx="4351655" cy="2903220"/>
          </a:xfrm>
          <a:prstGeom prst="rect">
            <a:avLst/>
          </a:prstGeom>
        </p:spPr>
      </p:pic>
      <p:sp>
        <p:nvSpPr>
          <p:cNvPr id="10" name="TextBox 28"/>
          <p:cNvSpPr txBox="1"/>
          <p:nvPr/>
        </p:nvSpPr>
        <p:spPr>
          <a:xfrm>
            <a:off x="912213" y="1524942"/>
            <a:ext cx="2253331"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4. </a:t>
            </a:r>
            <a:r>
              <a:rPr lang="zh-CN" altLang="en-US" sz="2400" b="1" dirty="0">
                <a:solidFill>
                  <a:srgbClr val="313D51"/>
                </a:solidFill>
                <a:latin typeface="思源黑体" panose="020B0500000000000000" pitchFamily="34" charset="-122"/>
                <a:ea typeface="思源黑体" panose="020B0500000000000000" pitchFamily="34" charset="-122"/>
              </a:rPr>
              <a:t>投票</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912213" y="2252980"/>
            <a:ext cx="4733290" cy="1992630"/>
          </a:xfrm>
          <a:prstGeom prst="rect">
            <a:avLst/>
          </a:prstGeom>
        </p:spPr>
        <p:txBody>
          <a:bodyPr wrap="square" lIns="0" tIns="0" rIns="0" bIns="0">
            <a:spAutoFit/>
          </a:bodyPr>
          <a:lstStyle/>
          <a:p>
            <a:pPr algn="just">
              <a:lnSpc>
                <a:spcPct val="120000"/>
              </a:lnSpc>
            </a:pP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其他</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节点投票</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条件：</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接收到</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的</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RequestVote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 </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RPC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消息；</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在当前编号的任期内，</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未进行过投票；</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的任期号大于当前任期</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号。</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若满足以上</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三点，当前节点向该</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投票，并增加自己的任期编号。</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912213" y="208700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sym typeface="+mn-ea"/>
              </a:rPr>
              <a:t>Leader</a:t>
            </a:r>
            <a:r>
              <a:rPr lang="zh-CN" altLang="en-US" sz="2800" dirty="0">
                <a:sym typeface="+mn-ea"/>
              </a:rPr>
              <a:t>选举</a:t>
            </a:r>
            <a:endParaRPr lang="zh-CN" altLang="en-US" sz="2800" dirty="0"/>
          </a:p>
        </p:txBody>
      </p:sp>
      <p:pic>
        <p:nvPicPr>
          <p:cNvPr id="7" name="图片 6"/>
          <p:cNvPicPr>
            <a:picLocks noChangeAspect="1"/>
          </p:cNvPicPr>
          <p:nvPr/>
        </p:nvPicPr>
        <p:blipFill>
          <a:blip r:embed="rId2"/>
          <a:stretch>
            <a:fillRect/>
          </a:stretch>
        </p:blipFill>
        <p:spPr>
          <a:xfrm>
            <a:off x="596900" y="4312920"/>
            <a:ext cx="5250815" cy="2335530"/>
          </a:xfrm>
          <a:prstGeom prst="rect">
            <a:avLst/>
          </a:prstGeom>
        </p:spPr>
      </p:pic>
      <p:sp>
        <p:nvSpPr>
          <p:cNvPr id="8" name="TextBox 28"/>
          <p:cNvSpPr txBox="1"/>
          <p:nvPr/>
        </p:nvSpPr>
        <p:spPr>
          <a:xfrm>
            <a:off x="6042378" y="604827"/>
            <a:ext cx="3458994"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5. </a:t>
            </a:r>
            <a:r>
              <a:rPr lang="zh-CN" altLang="en-US" sz="2400" b="1" dirty="0">
                <a:solidFill>
                  <a:srgbClr val="313D51"/>
                </a:solidFill>
                <a:latin typeface="思源黑体" panose="020B0500000000000000" pitchFamily="34" charset="-122"/>
                <a:ea typeface="思源黑体" panose="020B0500000000000000" pitchFamily="34" charset="-122"/>
              </a:rPr>
              <a:t>选出</a:t>
            </a:r>
            <a:r>
              <a:rPr lang="en-US" altLang="zh-CN" sz="2400" b="1" dirty="0">
                <a:solidFill>
                  <a:srgbClr val="313D51"/>
                </a:solidFill>
                <a:latin typeface="思源黑体" panose="020B0500000000000000" pitchFamily="34" charset="-122"/>
                <a:ea typeface="思源黑体" panose="020B0500000000000000" pitchFamily="34" charset="-122"/>
              </a:rPr>
              <a:t>Leader</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4" name="矩形 13"/>
          <p:cNvSpPr/>
          <p:nvPr/>
        </p:nvSpPr>
        <p:spPr>
          <a:xfrm>
            <a:off x="6042378" y="116752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5" name="矩形 14"/>
          <p:cNvSpPr/>
          <p:nvPr/>
        </p:nvSpPr>
        <p:spPr>
          <a:xfrm>
            <a:off x="5848350" y="1334135"/>
            <a:ext cx="5626735" cy="2324735"/>
          </a:xfrm>
          <a:prstGeom prst="rect">
            <a:avLst/>
          </a:prstGeom>
        </p:spPr>
        <p:txBody>
          <a:bodyPr wrap="square" lIns="0" tIns="0" rIns="0" bIns="0">
            <a:spAutoFit/>
          </a:bodyPr>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转移</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条件：</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 </a:t>
            </a:r>
            <a:r>
              <a:rPr lang="zh-CN" altLang="en-US" b="1" dirty="0">
                <a:solidFill>
                  <a:schemeClr val="accent4"/>
                </a:solidFill>
                <a:latin typeface="思源黑体" panose="020B0500000000000000" pitchFamily="34" charset="-122"/>
                <a:ea typeface="思源黑体" panose="020B0500000000000000" pitchFamily="34" charset="-122"/>
              </a:rPr>
              <a:t>赢</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获得超半数</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选票，成为本届任期内新的</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Leader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2. </a:t>
            </a:r>
            <a:r>
              <a:rPr lang="zh-CN" altLang="en-US" b="1" dirty="0">
                <a:solidFill>
                  <a:schemeClr val="accent4"/>
                </a:solidFill>
                <a:latin typeface="思源黑体" panose="020B0500000000000000" pitchFamily="34" charset="-122"/>
                <a:ea typeface="思源黑体" panose="020B0500000000000000" pitchFamily="34" charset="-122"/>
              </a:rPr>
              <a:t>输</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接收到新Leader的（AppendEntries）RPC，</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3. </a:t>
            </a:r>
            <a:r>
              <a:rPr lang="zh-CN" altLang="en-US" b="1" dirty="0">
                <a:solidFill>
                  <a:schemeClr val="accent4"/>
                </a:solidFill>
                <a:latin typeface="思源黑体" panose="020B0500000000000000" pitchFamily="34" charset="-122"/>
                <a:ea typeface="思源黑体" panose="020B0500000000000000" pitchFamily="34" charset="-122"/>
              </a:rPr>
              <a:t>选举超时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：发起新一轮</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选举。</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6" name="矩形 15"/>
          <p:cNvSpPr/>
          <p:nvPr/>
        </p:nvSpPr>
        <p:spPr>
          <a:xfrm>
            <a:off x="7624445" y="5106670"/>
            <a:ext cx="3967480" cy="857885"/>
          </a:xfrm>
          <a:prstGeom prst="rect">
            <a:avLst/>
          </a:prstGeom>
        </p:spPr>
        <p:txBody>
          <a:bodyPr wrap="square" lIns="0" tIns="0" rIns="0" bIns="0">
            <a:noAutofit/>
          </a:bodyPr>
          <a:p>
            <a:pPr algn="just">
              <a:lnSpc>
                <a:spcPct val="120000"/>
              </a:lnSpc>
            </a:pPr>
            <a:r>
              <a:rPr lang="en-US" altLang="zh-CN" dirty="0">
                <a:ea typeface="思源黑体" panose="020B0500000000000000" pitchFamily="34" charset="-122"/>
              </a:rPr>
              <a:t>   </a:t>
            </a:r>
            <a:r>
              <a:rPr lang="zh-CN" altLang="en-US" dirty="0">
                <a:ea typeface="思源黑体" panose="020B0500000000000000" pitchFamily="34" charset="-122"/>
              </a:rPr>
              <a:t>在</a:t>
            </a:r>
            <a:r>
              <a:rPr lang="en-US" altLang="zh-CN" dirty="0" err="1">
                <a:ea typeface="思源黑体" panose="020B0500000000000000" pitchFamily="34" charset="-122"/>
              </a:rPr>
              <a:t>RequestVote</a:t>
            </a:r>
            <a:r>
              <a:rPr lang="zh-CN" altLang="en-US" dirty="0">
                <a:ea typeface="思源黑体" panose="020B0500000000000000" pitchFamily="34" charset="-122"/>
              </a:rPr>
              <a:t>的</a:t>
            </a:r>
            <a:r>
              <a:rPr lang="en-US" altLang="zh-CN" dirty="0">
                <a:ea typeface="思源黑体" panose="020B0500000000000000" pitchFamily="34" charset="-122"/>
              </a:rPr>
              <a:t>goroutine</a:t>
            </a:r>
            <a:r>
              <a:rPr lang="zh-CN" altLang="en-US" dirty="0">
                <a:ea typeface="思源黑体" panose="020B0500000000000000" pitchFamily="34" charset="-122"/>
              </a:rPr>
              <a:t>中，每个</a:t>
            </a:r>
            <a:r>
              <a:rPr lang="en-US" altLang="zh-CN" dirty="0">
                <a:ea typeface="思源黑体" panose="020B0500000000000000" pitchFamily="34" charset="-122"/>
              </a:rPr>
              <a:t>Candidate</a:t>
            </a:r>
            <a:r>
              <a:rPr lang="zh-CN" altLang="en-US" dirty="0">
                <a:ea typeface="思源黑体" panose="020B0500000000000000" pitchFamily="34" charset="-122"/>
              </a:rPr>
              <a:t>会等待其他节点的投票结果。如果收到超过半数节点的投票，则成为</a:t>
            </a:r>
            <a:r>
              <a:rPr lang="en-US" altLang="zh-CN" dirty="0">
                <a:ea typeface="思源黑体" panose="020B0500000000000000" pitchFamily="34" charset="-122"/>
              </a:rPr>
              <a:t>Leader</a:t>
            </a:r>
            <a:r>
              <a:rPr lang="zh-CN" altLang="en-US" dirty="0">
                <a:ea typeface="思源黑体" panose="020B0500000000000000" pitchFamily="34" charset="-122"/>
              </a:rPr>
              <a:t>。</a:t>
            </a:r>
            <a:endParaRPr lang="zh-CN" altLang="en-US" dirty="0">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追加</a:t>
            </a:r>
            <a:r>
              <a:rPr lang="zh-CN" altLang="en-US" sz="2800" dirty="0">
                <a:sym typeface="+mn-ea"/>
              </a:rPr>
              <a:t>条目（AppendEntries）</a:t>
            </a:r>
            <a:endParaRPr lang="zh-CN" altLang="en-US" sz="2800" dirty="0">
              <a:sym typeface="+mn-ea"/>
            </a:endParaRPr>
          </a:p>
        </p:txBody>
      </p:sp>
      <p:sp>
        <p:nvSpPr>
          <p:cNvPr id="12" name="矩形 11"/>
          <p:cNvSpPr/>
          <p:nvPr/>
        </p:nvSpPr>
        <p:spPr>
          <a:xfrm>
            <a:off x="793750" y="1433195"/>
            <a:ext cx="12051665" cy="857885"/>
          </a:xfrm>
          <a:prstGeom prst="rect">
            <a:avLst/>
          </a:prstGeom>
        </p:spPr>
        <p:txBody>
          <a:bodyPr wrap="square" lIns="0" tIns="0" rIns="0" bIns="0">
            <a:noAutofit/>
          </a:bodyPr>
          <a:lstStyle/>
          <a:p>
            <a:pPr algn="just">
              <a:lnSpc>
                <a:spcPct val="120000"/>
              </a:lnSpc>
            </a:pPr>
            <a:r>
              <a:rPr>
                <a:ea typeface="思源黑体" panose="020B0500000000000000" pitchFamily="34" charset="-122"/>
              </a:rPr>
              <a:t>为了实现心跳（heartbeats），定义一个</a:t>
            </a:r>
            <a:r>
              <a:rPr lang="en-US">
                <a:ea typeface="思源黑体" panose="020B0500000000000000" pitchFamily="34" charset="-122"/>
              </a:rPr>
              <a:t> </a:t>
            </a:r>
            <a:r>
              <a:rPr>
                <a:ea typeface="思源黑体" panose="020B0500000000000000" pitchFamily="34" charset="-122"/>
              </a:rPr>
              <a:t>AppendEntries</a:t>
            </a:r>
            <a:r>
              <a:rPr lang="en-US">
                <a:ea typeface="思源黑体" panose="020B0500000000000000" pitchFamily="34" charset="-122"/>
              </a:rPr>
              <a:t> </a:t>
            </a:r>
            <a:r>
              <a:rPr>
                <a:ea typeface="思源黑体" panose="020B0500000000000000" pitchFamily="34" charset="-122"/>
              </a:rPr>
              <a:t>RPC结构，并让leader定期发送它们。</a:t>
            </a:r>
            <a:endParaRPr>
              <a:ea typeface="思源黑体" panose="020B0500000000000000" pitchFamily="34" charset="-122"/>
            </a:endParaRPr>
          </a:p>
          <a:p>
            <a:pPr algn="just">
              <a:lnSpc>
                <a:spcPct val="120000"/>
              </a:lnSpc>
            </a:pPr>
            <a:r>
              <a:rPr>
                <a:ea typeface="思源黑体" panose="020B0500000000000000" pitchFamily="34" charset="-122"/>
              </a:rPr>
              <a:t>编写</a:t>
            </a:r>
            <a:r>
              <a:rPr lang="en-US">
                <a:ea typeface="思源黑体" panose="020B0500000000000000" pitchFamily="34" charset="-122"/>
              </a:rPr>
              <a:t> </a:t>
            </a:r>
            <a:r>
              <a:rPr>
                <a:ea typeface="思源黑体" panose="020B0500000000000000" pitchFamily="34" charset="-122"/>
              </a:rPr>
              <a:t>AppendEntries</a:t>
            </a:r>
            <a:r>
              <a:rPr lang="en-US">
                <a:ea typeface="思源黑体" panose="020B0500000000000000" pitchFamily="34" charset="-122"/>
              </a:rPr>
              <a:t> </a:t>
            </a:r>
            <a:r>
              <a:rPr>
                <a:ea typeface="思源黑体" panose="020B0500000000000000" pitchFamily="34" charset="-122"/>
              </a:rPr>
              <a:t>RPC处理方法，重置选举超时，当一个server已经当选时，其他servers不会想成为leader。</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descr="截屏2024-11-28 09.38.19"/>
          <p:cNvPicPr>
            <a:picLocks noChangeAspect="1"/>
          </p:cNvPicPr>
          <p:nvPr/>
        </p:nvPicPr>
        <p:blipFill>
          <a:blip r:embed="rId1"/>
          <a:stretch>
            <a:fillRect/>
          </a:stretch>
        </p:blipFill>
        <p:spPr>
          <a:xfrm>
            <a:off x="793750" y="2167255"/>
            <a:ext cx="4158615" cy="4466590"/>
          </a:xfrm>
          <a:prstGeom prst="rect">
            <a:avLst/>
          </a:prstGeom>
        </p:spPr>
      </p:pic>
      <p:pic>
        <p:nvPicPr>
          <p:cNvPr id="8" name="图片 7" descr="/private/var/folders/qs/psqztqyd26dgn5wvbwkqqpf00000gn/T/com.kingsoft.wpsoffice.mac/photoedit2/20241128094511/temp.pngtemp"/>
          <p:cNvPicPr>
            <a:picLocks noChangeAspect="1"/>
          </p:cNvPicPr>
          <p:nvPr/>
        </p:nvPicPr>
        <p:blipFill>
          <a:blip r:embed="rId2"/>
          <a:srcRect r="18445" b="34870"/>
          <a:stretch>
            <a:fillRect/>
          </a:stretch>
        </p:blipFill>
        <p:spPr>
          <a:xfrm>
            <a:off x="5238750" y="2167255"/>
            <a:ext cx="5782945" cy="446659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en-US" altLang="zh-CN" sz="2800" dirty="0">
                <a:sym typeface="+mn-ea"/>
              </a:rPr>
              <a:t>Leader</a:t>
            </a:r>
            <a:r>
              <a:rPr lang="zh-CN" altLang="en-US" sz="2800" dirty="0">
                <a:sym typeface="+mn-ea"/>
              </a:rPr>
              <a:t>挂掉后，重新</a:t>
            </a:r>
            <a:r>
              <a:rPr lang="zh-CN" altLang="en-US" sz="2800" dirty="0">
                <a:sym typeface="+mn-ea"/>
              </a:rPr>
              <a:t>选举</a:t>
            </a:r>
            <a:endParaRPr lang="zh-CN" altLang="en-US" sz="2800" dirty="0">
              <a:sym typeface="+mn-ea"/>
            </a:endParaRPr>
          </a:p>
        </p:txBody>
      </p:sp>
      <p:sp>
        <p:nvSpPr>
          <p:cNvPr id="12" name="矩形 11"/>
          <p:cNvSpPr/>
          <p:nvPr/>
        </p:nvSpPr>
        <p:spPr>
          <a:xfrm>
            <a:off x="793750" y="1433195"/>
            <a:ext cx="12051665" cy="857885"/>
          </a:xfrm>
          <a:prstGeom prst="rect">
            <a:avLst/>
          </a:prstGeom>
        </p:spPr>
        <p:txBody>
          <a:bodyPr wrap="square" lIns="0" tIns="0" rIns="0" bIns="0">
            <a:noAutofit/>
          </a:bodyPr>
          <a:lstStyle/>
          <a:p>
            <a:pPr algn="just">
              <a:lnSpc>
                <a:spcPct val="120000"/>
              </a:lnSpc>
            </a:pPr>
            <a:r>
              <a:rPr>
                <a:ea typeface="思源黑体" panose="020B0500000000000000" pitchFamily="34" charset="-122"/>
              </a:rPr>
              <a:t>情况1：Leader下线</a:t>
            </a:r>
            <a:endParaRPr>
              <a:ea typeface="思源黑体" panose="020B0500000000000000" pitchFamily="34" charset="-122"/>
            </a:endParaRPr>
          </a:p>
          <a:p>
            <a:pPr algn="just">
              <a:lnSpc>
                <a:spcPct val="120000"/>
              </a:lnSpc>
            </a:pPr>
            <a:r>
              <a:rPr>
                <a:ea typeface="思源黑体" panose="020B0500000000000000" pitchFamily="34" charset="-122"/>
              </a:rPr>
              <a:t>Leader 下线，此时所有其他节点的计时器不会被重置直到一个节点成为了 Candidate，和上述一样开始</a:t>
            </a:r>
            <a:endParaRPr>
              <a:ea typeface="思源黑体" panose="020B0500000000000000" pitchFamily="34" charset="-122"/>
            </a:endParaRPr>
          </a:p>
          <a:p>
            <a:pPr algn="just">
              <a:lnSpc>
                <a:spcPct val="120000"/>
              </a:lnSpc>
            </a:pPr>
            <a:r>
              <a:rPr>
                <a:ea typeface="思源黑体" panose="020B0500000000000000" pitchFamily="34" charset="-122"/>
              </a:rPr>
              <a:t>一轮新的选举选出一个新的 Leader。</a:t>
            </a:r>
            <a:endParaRPr>
              <a:ea typeface="思源黑体" panose="020B0500000000000000" pitchFamily="34" charset="-122"/>
            </a:endParaRPr>
          </a:p>
          <a:p>
            <a:pPr algn="just">
              <a:lnSpc>
                <a:spcPct val="120000"/>
              </a:lnSpc>
            </a:pPr>
            <a:endParaRPr>
              <a:ea typeface="思源黑体" panose="020B0500000000000000" pitchFamily="34" charset="-122"/>
            </a:endParaRPr>
          </a:p>
          <a:p>
            <a:pPr algn="just">
              <a:lnSpc>
                <a:spcPct val="120000"/>
              </a:lnSpc>
            </a:pPr>
            <a:r>
              <a:rPr>
                <a:ea typeface="思源黑体" panose="020B0500000000000000" pitchFamily="34" charset="-122"/>
              </a:rPr>
              <a:t>情况 2：某一 Follower 结点与 Leader 间通信发生问题，导致发生了分区</a:t>
            </a:r>
            <a:endParaRPr>
              <a:ea typeface="思源黑体" panose="020B0500000000000000" pitchFamily="34" charset="-122"/>
            </a:endParaRPr>
          </a:p>
          <a:p>
            <a:pPr algn="just">
              <a:lnSpc>
                <a:spcPct val="120000"/>
              </a:lnSpc>
            </a:pPr>
            <a:r>
              <a:rPr>
                <a:ea typeface="思源黑体" panose="020B0500000000000000" pitchFamily="34" charset="-122"/>
              </a:rPr>
              <a:t>这时没有 Leader 的那个分区就会进行一次选举。这种情况下，因为要求获得多数的投票才可以成为</a:t>
            </a:r>
            <a:endParaRPr>
              <a:ea typeface="思源黑体" panose="020B0500000000000000" pitchFamily="34" charset="-122"/>
            </a:endParaRPr>
          </a:p>
          <a:p>
            <a:pPr algn="just">
              <a:lnSpc>
                <a:spcPct val="120000"/>
              </a:lnSpc>
            </a:pPr>
            <a:r>
              <a:rPr>
                <a:ea typeface="思源黑体" panose="020B0500000000000000" pitchFamily="34" charset="-122"/>
              </a:rPr>
              <a:t>Leader，因此只有拥有多数结点的分区可以正常工作。而对于少数结点的分区，即使仍存在 Leader，</a:t>
            </a:r>
            <a:endParaRPr>
              <a:ea typeface="思源黑体" panose="020B0500000000000000" pitchFamily="34" charset="-122"/>
            </a:endParaRPr>
          </a:p>
          <a:p>
            <a:pPr algn="just">
              <a:lnSpc>
                <a:spcPct val="120000"/>
              </a:lnSpc>
            </a:pPr>
            <a:r>
              <a:rPr>
                <a:ea typeface="思源黑体" panose="020B0500000000000000" pitchFamily="34" charset="-122"/>
              </a:rPr>
              <a:t>但由于写入日志的结点数量不可能超过半数因此不可能提交操作。</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实验结果</a:t>
            </a:r>
            <a:endParaRPr lang="zh-CN" altLang="en-US" sz="2800" dirty="0">
              <a:sym typeface="+mn-ea"/>
            </a:endParaRPr>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sz="2000">
                <a:ea typeface="思源黑体" panose="020B0500000000000000" pitchFamily="34" charset="-122"/>
              </a:rPr>
              <a:t>通过Test-2A测试。测试结果的每个"Passed"行包括5个数字，它们分别是：</a:t>
            </a:r>
            <a:endParaRPr sz="2000">
              <a:ea typeface="思源黑体" panose="020B0500000000000000" pitchFamily="34" charset="-122"/>
            </a:endParaRPr>
          </a:p>
          <a:p>
            <a:pPr algn="just">
              <a:lnSpc>
                <a:spcPct val="120000"/>
              </a:lnSpc>
            </a:pPr>
            <a:endParaRPr sz="2000">
              <a:ea typeface="思源黑体" panose="020B0500000000000000" pitchFamily="34" charset="-122"/>
            </a:endParaRPr>
          </a:p>
          <a:p>
            <a:pPr algn="just">
              <a:lnSpc>
                <a:spcPct val="120000"/>
              </a:lnSpc>
            </a:pPr>
            <a:r>
              <a:rPr sz="2000">
                <a:ea typeface="思源黑体" panose="020B0500000000000000" pitchFamily="34" charset="-122"/>
              </a:rPr>
              <a:t>1. 测试花费的时间（以秒为单位）</a:t>
            </a:r>
            <a:endParaRPr sz="2000">
              <a:ea typeface="思源黑体" panose="020B0500000000000000" pitchFamily="34" charset="-122"/>
            </a:endParaRPr>
          </a:p>
          <a:p>
            <a:pPr algn="just">
              <a:lnSpc>
                <a:spcPct val="120000"/>
              </a:lnSpc>
            </a:pPr>
            <a:r>
              <a:rPr sz="2000">
                <a:ea typeface="思源黑体" panose="020B0500000000000000" pitchFamily="34" charset="-122"/>
              </a:rPr>
              <a:t>2. Raft peers的数量</a:t>
            </a:r>
            <a:endParaRPr sz="2000">
              <a:ea typeface="思源黑体" panose="020B0500000000000000" pitchFamily="34" charset="-122"/>
            </a:endParaRPr>
          </a:p>
          <a:p>
            <a:pPr algn="just">
              <a:lnSpc>
                <a:spcPct val="120000"/>
              </a:lnSpc>
            </a:pPr>
            <a:r>
              <a:rPr sz="2000">
                <a:ea typeface="思源黑体" panose="020B0500000000000000" pitchFamily="34" charset="-122"/>
              </a:rPr>
              <a:t>3. 在测试期间发送的RPC的数量</a:t>
            </a:r>
            <a:endParaRPr sz="2000">
              <a:ea typeface="思源黑体" panose="020B0500000000000000" pitchFamily="34" charset="-122"/>
            </a:endParaRPr>
          </a:p>
          <a:p>
            <a:pPr algn="just">
              <a:lnSpc>
                <a:spcPct val="120000"/>
              </a:lnSpc>
            </a:pPr>
            <a:r>
              <a:rPr sz="2000">
                <a:ea typeface="思源黑体" panose="020B0500000000000000" pitchFamily="34" charset="-122"/>
              </a:rPr>
              <a:t>4. RPC消息中的总字节数</a:t>
            </a:r>
            <a:endParaRPr sz="2000">
              <a:ea typeface="思源黑体" panose="020B0500000000000000" pitchFamily="34" charset="-122"/>
            </a:endParaRPr>
          </a:p>
          <a:p>
            <a:pPr algn="just">
              <a:lnSpc>
                <a:spcPct val="120000"/>
              </a:lnSpc>
            </a:pPr>
            <a:r>
              <a:rPr sz="2000">
                <a:ea typeface="思源黑体" panose="020B0500000000000000" pitchFamily="34" charset="-122"/>
              </a:rPr>
              <a:t>5. Raft报告提交的日志条目的数量。</a:t>
            </a:r>
            <a:endParaRPr sz="200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8" name="图片 7" descr="截屏2024-11-28 10.00.42"/>
          <p:cNvPicPr>
            <a:picLocks noChangeAspect="1"/>
          </p:cNvPicPr>
          <p:nvPr/>
        </p:nvPicPr>
        <p:blipFill>
          <a:blip r:embed="rId1"/>
          <a:stretch>
            <a:fillRect/>
          </a:stretch>
        </p:blipFill>
        <p:spPr>
          <a:xfrm>
            <a:off x="5147310" y="2070735"/>
            <a:ext cx="5643880" cy="307213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564101" y="2443843"/>
            <a:ext cx="2286000" cy="2214880"/>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02757" y="3044679"/>
            <a:ext cx="4809251" cy="156845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思源黑体" panose="020B0500000000000000" pitchFamily="34" charset="-122"/>
                <a:ea typeface="思源黑体" panose="020B0500000000000000" pitchFamily="34" charset="-122"/>
              </a:rPr>
              <a:t>日志</a:t>
            </a:r>
            <a:r>
              <a:rPr lang="zh-CN" altLang="en-US" sz="4800" b="1" dirty="0">
                <a:solidFill>
                  <a:schemeClr val="bg1"/>
                </a:solidFill>
                <a:latin typeface="思源黑体" panose="020B0500000000000000" pitchFamily="34" charset="-122"/>
                <a:ea typeface="思源黑体" panose="020B0500000000000000" pitchFamily="34" charset="-122"/>
              </a:rPr>
              <a:t>复制：</a:t>
            </a:r>
            <a:endParaRPr lang="zh-CN" altLang="en-US" sz="4800" b="1" dirty="0">
              <a:solidFill>
                <a:schemeClr val="bg1"/>
              </a:solidFill>
              <a:latin typeface="思源黑体" panose="020B0500000000000000" pitchFamily="34" charset="-122"/>
              <a:ea typeface="思源黑体" panose="020B0500000000000000" pitchFamily="34" charset="-122"/>
            </a:endParaRPr>
          </a:p>
          <a:p>
            <a:pPr algn="ctr"/>
            <a:r>
              <a:rPr lang="en-US" altLang="zh-CN" sz="4800" b="1" dirty="0">
                <a:solidFill>
                  <a:schemeClr val="bg1"/>
                </a:solidFill>
                <a:latin typeface="思源黑体" panose="020B0500000000000000" pitchFamily="34" charset="-122"/>
                <a:ea typeface="思源黑体" panose="020B0500000000000000" pitchFamily="34" charset="-122"/>
              </a:rPr>
              <a:t>MIT 2B</a:t>
            </a:r>
            <a:endParaRPr lang="en-US" altLang="zh-CN"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3670" y="1223645"/>
            <a:ext cx="2225052"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32132" y="829645"/>
            <a:ext cx="4023264" cy="456129"/>
          </a:xfrm>
        </p:spPr>
        <p:txBody>
          <a:bodyPr/>
          <a:lstStyle/>
          <a:p>
            <a:pPr>
              <a:lnSpc>
                <a:spcPct val="120000"/>
              </a:lnSpc>
            </a:pPr>
            <a:r>
              <a:rPr lang="en-US" altLang="zh-CN" dirty="0"/>
              <a:t>Lab 2B </a:t>
            </a:r>
            <a:r>
              <a:rPr lang="zh-CN" altLang="en-US" dirty="0"/>
              <a:t>任务</a:t>
            </a:r>
            <a:r>
              <a:rPr lang="zh-CN" altLang="en-US" dirty="0"/>
              <a:t>说明</a:t>
            </a:r>
            <a:endParaRPr lang="zh-CN" altLang="en-US" dirty="0"/>
          </a:p>
        </p:txBody>
      </p:sp>
      <p:sp>
        <p:nvSpPr>
          <p:cNvPr id="18" name="矩形 17"/>
          <p:cNvSpPr/>
          <p:nvPr/>
        </p:nvSpPr>
        <p:spPr>
          <a:xfrm>
            <a:off x="765175" y="1466850"/>
            <a:ext cx="5111115" cy="4815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日志复制</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从客户端接收日志条目（log entries）然后复制到集群中的其他节点，维持所有节点上日志的</a:t>
            </a:r>
            <a:r>
              <a:rPr lang="zh-CN" altLang="en-US"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同步性</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lang="en-US" altLang="zh-CN"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Leader的日志复制流程</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1.Leader被选举出来后，开始接受客户端请求，将每个请求转化为一个日志条目，附加到自己的日志中；</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 Leader将</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日志条目并行复制到集群中的其他节点</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中，确保大多数Follower接收到该日志条目；</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3. 一旦</a:t>
            </a:r>
            <a:r>
              <a:rPr sz="14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大多数Follower成功复制</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了日志条目，</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Leader将该条目应用到自己的状态机</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中，并将</a:t>
            </a:r>
            <a:r>
              <a:rPr sz="14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执行结果返回给客户端</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4. 如果某个Follower由于崩溃、网络延迟等原因未能及时复制日志条目，Leader继续尝试，</a:t>
            </a:r>
            <a:r>
              <a:rPr sz="14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直到所有Follower都存储了该日志条目</a:t>
            </a:r>
            <a:r>
              <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a:t>
            </a:r>
            <a:endParaRPr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pic>
        <p:nvPicPr>
          <p:cNvPr id="5" name="图片 4"/>
          <p:cNvPicPr>
            <a:picLocks noChangeAspect="1"/>
          </p:cNvPicPr>
          <p:nvPr/>
        </p:nvPicPr>
        <p:blipFill>
          <a:blip r:embed="rId1"/>
          <a:stretch>
            <a:fillRect/>
          </a:stretch>
        </p:blipFill>
        <p:spPr>
          <a:xfrm>
            <a:off x="6684645" y="541655"/>
            <a:ext cx="5110480" cy="3595370"/>
          </a:xfrm>
          <a:prstGeom prst="rect">
            <a:avLst/>
          </a:prstGeom>
        </p:spPr>
      </p:pic>
      <p:sp>
        <p:nvSpPr>
          <p:cNvPr id="6" name="矩形 5"/>
          <p:cNvSpPr/>
          <p:nvPr/>
        </p:nvSpPr>
        <p:spPr>
          <a:xfrm>
            <a:off x="6211570" y="4054475"/>
            <a:ext cx="5111115" cy="1383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nSpc>
                <a:spcPct val="120000"/>
              </a:lnSpc>
            </a:pPr>
            <a:endParaRPr lang="en-US" altLang="zh-CN"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日志匹配</a:t>
            </a: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特性：</a:t>
            </a:r>
            <a:endPar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en-US" altLang="zh-CN"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 </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具有相同的索引和任期号的日志，指令</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相同；</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en-US" altLang="zh-CN"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 </a:t>
            </a: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具有相同的索引和任期号的日志，之前的所有日志条目也必定相同。</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anose="020B0500000000000000" pitchFamily="34" charset="-122"/>
                  <a:ea typeface="思源黑体" panose="020B0500000000000000" pitchFamily="34" charset="-122"/>
                </a:rPr>
                <a:t>CONTENT</a:t>
              </a:r>
              <a:endParaRPr lang="zh-CN" altLang="en-US" sz="3465"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anose="020B0500000000000000" pitchFamily="34" charset="-122"/>
                  <a:ea typeface="思源黑体" panose="020B0500000000000000" pitchFamily="34" charset="-122"/>
                </a:rPr>
                <a:t>目 录</a:t>
              </a:r>
              <a:endParaRPr lang="zh-CN" altLang="en-US" sz="3735" b="1" dirty="0">
                <a:solidFill>
                  <a:schemeClr val="bg1"/>
                </a:solidFill>
                <a:latin typeface="思源黑体" panose="020B0500000000000000" pitchFamily="34" charset="-122"/>
                <a:ea typeface="思源黑体" panose="020B0500000000000000" pitchFamily="34" charset="-122"/>
              </a:endParaRP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09726" y="1540421"/>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rPr>
                  <a:t>Raft</a:t>
                </a:r>
                <a:r>
                  <a:rPr lang="zh-CN" altLang="en-US" b="1" dirty="0">
                    <a:solidFill>
                      <a:srgbClr val="313D51"/>
                    </a:solidFill>
                    <a:latin typeface="思源黑体" panose="020B0500000000000000" pitchFamily="34" charset="-122"/>
                    <a:ea typeface="思源黑体" panose="020B0500000000000000" pitchFamily="34" charset="-122"/>
                  </a:rPr>
                  <a:t>技术原理</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726863" y="2346190"/>
            <a:ext cx="5162559" cy="576263"/>
            <a:chOff x="5714354" y="2522443"/>
            <a:chExt cx="5162559" cy="576263"/>
          </a:xfrm>
        </p:grpSpPr>
        <p:grpSp>
          <p:nvGrpSpPr>
            <p:cNvPr id="60" name="组合 59"/>
            <p:cNvGrpSpPr/>
            <p:nvPr/>
          </p:nvGrpSpPr>
          <p:grpSpPr>
            <a:xfrm>
              <a:off x="5714354" y="2522443"/>
              <a:ext cx="5162559" cy="576263"/>
              <a:chOff x="4753236" y="2862001"/>
              <a:chExt cx="5162559" cy="576263"/>
            </a:xfrm>
          </p:grpSpPr>
          <p:grpSp>
            <p:nvGrpSpPr>
              <p:cNvPr id="64" name="组合 22"/>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65" name="Rectangle 14"/>
              <p:cNvSpPr>
                <a:spLocks noChangeArrowheads="1"/>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66" name="TextBox 59"/>
              <p:cNvSpPr txBox="1">
                <a:spLocks noChangeArrowheads="1"/>
              </p:cNvSpPr>
              <p:nvPr/>
            </p:nvSpPr>
            <p:spPr bwMode="auto">
              <a:xfrm>
                <a:off x="6544580" y="2950593"/>
                <a:ext cx="337121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选举服务技术方案及实现</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26863" y="3165572"/>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6161" y="3744651"/>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313D51"/>
                    </a:solidFill>
                    <a:latin typeface="思源黑体" panose="020B0500000000000000" pitchFamily="34" charset="-122"/>
                    <a:ea typeface="思源黑体" panose="020B0500000000000000" pitchFamily="34" charset="-122"/>
                    <a:sym typeface="+mn-ea"/>
                  </a:rPr>
                  <a:t>MIT 2A</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726863" y="3975751"/>
            <a:ext cx="5659755" cy="578188"/>
            <a:chOff x="5714354" y="4244369"/>
            <a:chExt cx="5659755" cy="578188"/>
          </a:xfrm>
        </p:grpSpPr>
        <p:grpSp>
          <p:nvGrpSpPr>
            <p:cNvPr id="80" name="组合 79"/>
            <p:cNvGrpSpPr/>
            <p:nvPr/>
          </p:nvGrpSpPr>
          <p:grpSpPr>
            <a:xfrm>
              <a:off x="5714354" y="4244369"/>
              <a:ext cx="5659755" cy="576263"/>
              <a:chOff x="4753236" y="4446326"/>
              <a:chExt cx="5659755" cy="576263"/>
            </a:xfrm>
          </p:grpSpPr>
          <p:grpSp>
            <p:nvGrpSpPr>
              <p:cNvPr id="84" name="组合 24"/>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85" name="Rectangle 14"/>
              <p:cNvSpPr>
                <a:spLocks noChangeArrowheads="1"/>
              </p:cNvSpPr>
              <p:nvPr/>
            </p:nvSpPr>
            <p:spPr bwMode="auto">
              <a:xfrm>
                <a:off x="5581874" y="4613014"/>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86" name="TextBox 59"/>
              <p:cNvSpPr txBox="1">
                <a:spLocks noChangeArrowheads="1"/>
              </p:cNvSpPr>
              <p:nvPr/>
            </p:nvSpPr>
            <p:spPr bwMode="auto">
              <a:xfrm>
                <a:off x="6566161" y="4535226"/>
                <a:ext cx="384683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选做：</a:t>
                </a:r>
                <a:r>
                  <a:rPr lang="en-US" altLang="zh-CN" b="1" dirty="0">
                    <a:solidFill>
                      <a:srgbClr val="313D51"/>
                    </a:solidFill>
                    <a:latin typeface="思源黑体" panose="020B0500000000000000" pitchFamily="34" charset="-122"/>
                    <a:ea typeface="思源黑体" panose="020B0500000000000000" pitchFamily="34" charset="-122"/>
                  </a:rPr>
                  <a:t>MIT 2B</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grpSp>
        <p:nvGrpSpPr>
          <p:cNvPr id="99" name="组合 98"/>
          <p:cNvGrpSpPr/>
          <p:nvPr/>
        </p:nvGrpSpPr>
        <p:grpSpPr>
          <a:xfrm>
            <a:off x="5726863" y="4778998"/>
            <a:ext cx="4890672" cy="578865"/>
            <a:chOff x="5714354" y="5108509"/>
            <a:chExt cx="4890672" cy="578865"/>
          </a:xfrm>
        </p:grpSpPr>
        <p:grpSp>
          <p:nvGrpSpPr>
            <p:cNvPr id="100" name="组合 99"/>
            <p:cNvGrpSpPr/>
            <p:nvPr/>
          </p:nvGrpSpPr>
          <p:grpSpPr>
            <a:xfrm>
              <a:off x="5714354" y="5108509"/>
              <a:ext cx="4752975" cy="576262"/>
              <a:chOff x="4753236" y="5238489"/>
              <a:chExt cx="4752975" cy="576262"/>
            </a:xfrm>
          </p:grpSpPr>
          <p:grpSp>
            <p:nvGrpSpPr>
              <p:cNvPr id="104" name="组合 25"/>
              <p:cNvGrpSpPr/>
              <p:nvPr/>
            </p:nvGrpSpPr>
            <p:grpSpPr bwMode="auto">
              <a:xfrm>
                <a:off x="4753236" y="5238489"/>
                <a:ext cx="576262" cy="576262"/>
                <a:chOff x="6170389" y="5747903"/>
                <a:chExt cx="576064" cy="576064"/>
              </a:xfrm>
            </p:grpSpPr>
            <p:sp>
              <p:nvSpPr>
                <p:cNvPr id="10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10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105" name="Rectangle 14"/>
              <p:cNvSpPr>
                <a:spLocks noChangeArrowheads="1"/>
              </p:cNvSpPr>
              <p:nvPr/>
            </p:nvSpPr>
            <p:spPr bwMode="auto">
              <a:xfrm>
                <a:off x="5581874" y="54051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5</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06" name="TextBox 59"/>
              <p:cNvSpPr txBox="1">
                <a:spLocks noChangeArrowheads="1"/>
              </p:cNvSpPr>
              <p:nvPr/>
            </p:nvSpPr>
            <p:spPr bwMode="auto">
              <a:xfrm>
                <a:off x="6566161" y="5309926"/>
                <a:ext cx="2940050"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必答问题</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101" name="组合 100"/>
            <p:cNvGrpSpPr/>
            <p:nvPr/>
          </p:nvGrpSpPr>
          <p:grpSpPr>
            <a:xfrm flipH="1">
              <a:off x="6433491" y="5606482"/>
              <a:ext cx="4171535" cy="80892"/>
              <a:chOff x="2272062" y="2596259"/>
              <a:chExt cx="4173708" cy="80934"/>
            </a:xfrm>
          </p:grpSpPr>
          <p:cxnSp>
            <p:nvCxnSpPr>
              <p:cNvPr id="102" name="直接连接符 10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103" name="矩形 10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3670" y="1223645"/>
            <a:ext cx="2225052"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32132" y="829645"/>
            <a:ext cx="4023264" cy="456129"/>
          </a:xfrm>
        </p:spPr>
        <p:txBody>
          <a:bodyPr/>
          <a:lstStyle/>
          <a:p>
            <a:pPr>
              <a:lnSpc>
                <a:spcPct val="120000"/>
              </a:lnSpc>
            </a:pPr>
            <a:r>
              <a:rPr lang="en-US" altLang="zh-CN" dirty="0"/>
              <a:t>Lab 2B </a:t>
            </a:r>
            <a:r>
              <a:rPr lang="zh-CN" altLang="en-US" dirty="0"/>
              <a:t>任务</a:t>
            </a:r>
            <a:r>
              <a:rPr lang="zh-CN" altLang="en-US" dirty="0"/>
              <a:t>说明</a:t>
            </a:r>
            <a:endParaRPr lang="zh-CN" altLang="en-US" dirty="0"/>
          </a:p>
        </p:txBody>
      </p:sp>
      <p:sp>
        <p:nvSpPr>
          <p:cNvPr id="18" name="矩形 17"/>
          <p:cNvSpPr/>
          <p:nvPr/>
        </p:nvSpPr>
        <p:spPr>
          <a:xfrm>
            <a:off x="668655" y="1530350"/>
            <a:ext cx="5384165" cy="35217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20000"/>
              </a:lnSpc>
            </a:pPr>
            <a:r>
              <a:rPr lang="zh-CN" altLang="en-US" sz="20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日志不一致的处理：</a:t>
            </a:r>
            <a:r>
              <a:rPr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强制覆盖</a:t>
            </a:r>
            <a:endPar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思想：</a:t>
            </a:r>
            <a:endPar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en-US" altLang="zh-CN"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Leader找到日志一致性恢复的</a:t>
            </a:r>
            <a:r>
              <a:rPr lang="en-US" altLang="zh-CN" sz="16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“最后一致点”</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，并</a:t>
            </a:r>
            <a:r>
              <a:rPr lang="en-US" altLang="zh-CN" sz="1600" b="1" dirty="0">
                <a:solidFill>
                  <a:schemeClr val="accent4"/>
                </a:solidFill>
                <a:latin typeface="思源黑体" panose="020B0500000000000000" pitchFamily="34" charset="-122"/>
                <a:ea typeface="思源黑体" panose="020B0500000000000000" pitchFamily="34" charset="-122"/>
                <a:sym typeface="Arial" panose="020B0604020202020204" pitchFamily="34" charset="0"/>
              </a:rPr>
              <a:t>将其之后的日志条目复制到Follower</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。所有的这些操作都在进行</a:t>
            </a:r>
            <a:r>
              <a:rPr lang="en-US" altLang="zh-CN" sz="1600" b="1" dirty="0">
                <a:solidFill>
                  <a:schemeClr val="accent3"/>
                </a:solidFill>
                <a:latin typeface="思源黑体" panose="020B0500000000000000" pitchFamily="34" charset="-122"/>
                <a:ea typeface="思源黑体" panose="020B0500000000000000" pitchFamily="34" charset="-122"/>
                <a:sym typeface="Arial" panose="020B0604020202020204" pitchFamily="34" charset="0"/>
              </a:rPr>
              <a:t>附加日志 RPCs 的一致性检查时</a:t>
            </a: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完成。</a:t>
            </a:r>
            <a:endPar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endPar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zh-CN" sz="18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实现：</a:t>
            </a:r>
            <a:endParaRPr lang="zh-CN" sz="18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gn="l">
              <a:lnSpc>
                <a:spcPct val="120000"/>
              </a:lnSpc>
              <a:buClrTx/>
              <a:buSzTx/>
              <a:buNone/>
            </a:pPr>
            <a:r>
              <a:rPr lang="en-US" altLang="zh-CN" sz="16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    Leader针对每一个Follower维护一个 nextIndex，表示下一个需要复制到Follower的日志条目的索引地址；当Follower的日志与Leader不一致时，Leader会减少 `nextIndex` 并重试，直到日志一致。</a:t>
            </a:r>
            <a:endParaRPr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sp>
        <p:nvSpPr>
          <p:cNvPr id="6" name="矩形 5"/>
          <p:cNvSpPr/>
          <p:nvPr/>
        </p:nvSpPr>
        <p:spPr>
          <a:xfrm>
            <a:off x="6211570" y="4860925"/>
            <a:ext cx="5111115" cy="1124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nSpc>
                <a:spcPct val="120000"/>
              </a:lnSpc>
            </a:pPr>
            <a:r>
              <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Leader和Follower之间的日志可能会因为Leader崩溃或网络问题而不一致。可能的情况包括：</a:t>
            </a:r>
            <a:endParaRPr lang="zh-CN" altLang="en-US" sz="1400" b="1"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1.Follower丢失某些日志条目，或拥有Leader没有的条目。</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a:p>
            <a:pPr>
              <a:lnSpc>
                <a:spcPct val="120000"/>
              </a:lnSpc>
            </a:pPr>
            <a:r>
              <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rPr>
              <a:t>2.Leader在不同任期内记录了不同的日志条目。</a:t>
            </a:r>
            <a:endParaRPr lang="zh-CN" altLang="en-US" sz="1400" dirty="0">
              <a:solidFill>
                <a:srgbClr val="313D51"/>
              </a:solidFill>
              <a:latin typeface="思源黑体" panose="020B0500000000000000" pitchFamily="34" charset="-122"/>
              <a:ea typeface="思源黑体" panose="020B0500000000000000" pitchFamily="3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6262370" y="1111250"/>
            <a:ext cx="5208905" cy="3578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1"/>
          <a:stretch>
            <a:fillRect/>
          </a:stretch>
        </p:blipFill>
        <p:spPr>
          <a:xfrm>
            <a:off x="5892800" y="434340"/>
            <a:ext cx="5917565" cy="3027680"/>
          </a:xfrm>
          <a:prstGeom prst="rect">
            <a:avLst/>
          </a:prstGeom>
          <a:ln>
            <a:solidFill>
              <a:srgbClr val="FFC000"/>
            </a:solidFill>
            <a:prstDash val="sysDash"/>
          </a:ln>
        </p:spPr>
      </p:pic>
      <p:pic>
        <p:nvPicPr>
          <p:cNvPr id="43" name="图片 42"/>
          <p:cNvPicPr>
            <a:picLocks noChangeAspect="1"/>
          </p:cNvPicPr>
          <p:nvPr/>
        </p:nvPicPr>
        <p:blipFill>
          <a:blip r:embed="rId2"/>
          <a:stretch>
            <a:fillRect/>
          </a:stretch>
        </p:blipFill>
        <p:spPr>
          <a:xfrm>
            <a:off x="423545" y="3743325"/>
            <a:ext cx="2990215" cy="1310640"/>
          </a:xfrm>
          <a:prstGeom prst="rect">
            <a:avLst/>
          </a:prstGeom>
          <a:ln>
            <a:solidFill>
              <a:schemeClr val="accent3"/>
            </a:solidFill>
            <a:prstDash val="sysDash"/>
          </a:ln>
        </p:spPr>
      </p:pic>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337310" y="395605"/>
            <a:ext cx="5024120" cy="680085"/>
          </a:xfrm>
        </p:spPr>
        <p:txBody>
          <a:bodyPr/>
          <a:lstStyle/>
          <a:p>
            <a:pPr>
              <a:lnSpc>
                <a:spcPct val="120000"/>
              </a:lnSpc>
            </a:pPr>
            <a:r>
              <a:rPr sz="2800" dirty="0">
                <a:sym typeface="+mn-ea"/>
              </a:rPr>
              <a:t>sendAppendEntries</a:t>
            </a:r>
            <a:br>
              <a:rPr sz="2800" dirty="0">
                <a:sym typeface="+mn-ea"/>
              </a:rPr>
            </a:br>
            <a:r>
              <a:rPr lang="en-US" sz="2800" dirty="0">
                <a:sym typeface="+mn-ea"/>
              </a:rPr>
              <a:t>(Leader</a:t>
            </a:r>
            <a:r>
              <a:rPr lang="zh-CN" altLang="en-US" sz="2800" dirty="0">
                <a:sym typeface="+mn-ea"/>
              </a:rPr>
              <a:t>发送日志</a:t>
            </a:r>
            <a:r>
              <a:rPr lang="zh-CN" altLang="en-US" sz="2800" dirty="0">
                <a:sym typeface="+mn-ea"/>
              </a:rPr>
              <a:t>条目）</a:t>
            </a:r>
            <a:endParaRPr lang="zh-CN" altLang="en-US" sz="2800" dirty="0">
              <a:sym typeface="+mn-ea"/>
            </a:endParaRPr>
          </a:p>
        </p:txBody>
      </p:sp>
      <p:sp>
        <p:nvSpPr>
          <p:cNvPr id="12" name="矩形 11"/>
          <p:cNvSpPr/>
          <p:nvPr/>
        </p:nvSpPr>
        <p:spPr>
          <a:xfrm>
            <a:off x="10183495" y="2096770"/>
            <a:ext cx="1177290" cy="3336925"/>
          </a:xfrm>
          <a:prstGeom prst="rect">
            <a:avLst/>
          </a:prstGeom>
        </p:spPr>
        <p:txBody>
          <a:bodyPr wrap="square" lIns="0" tIns="0" rIns="0" bIns="0">
            <a:noAutofit/>
          </a:bodyPr>
          <a:lstStyle/>
          <a:p>
            <a:pPr algn="just">
              <a:lnSpc>
                <a:spcPct val="120000"/>
              </a:lnSpc>
            </a:pPr>
            <a:endParaRPr sz="2400">
              <a:ea typeface="思源黑体" panose="020B0500000000000000" pitchFamily="34" charset="-122"/>
            </a:endParaRPr>
          </a:p>
        </p:txBody>
      </p:sp>
      <p:sp>
        <p:nvSpPr>
          <p:cNvPr id="14" name="矩形 13"/>
          <p:cNvSpPr/>
          <p:nvPr/>
        </p:nvSpPr>
        <p:spPr>
          <a:xfrm>
            <a:off x="754316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grpSp>
        <p:nvGrpSpPr>
          <p:cNvPr id="5" name="画布 1"/>
          <p:cNvGrpSpPr/>
          <p:nvPr/>
        </p:nvGrpSpPr>
        <p:grpSpPr>
          <a:xfrm>
            <a:off x="74295" y="2748280"/>
            <a:ext cx="7938770" cy="4662170"/>
            <a:chOff x="0" y="0"/>
            <a:chExt cx="7938770" cy="4662170"/>
          </a:xfrm>
        </p:grpSpPr>
        <p:sp>
          <p:nvSpPr>
            <p:cNvPr id="6" name="画布 1"/>
            <p:cNvSpPr/>
            <p:nvPr/>
          </p:nvSpPr>
          <p:spPr>
            <a:xfrm>
              <a:off x="0" y="0"/>
              <a:ext cx="7938770" cy="4662170"/>
            </a:xfrm>
            <a:prstGeom prst="rect">
              <a:avLst/>
            </a:prstGeom>
          </p:spPr>
        </p:sp>
        <p:sp>
          <p:nvSpPr>
            <p:cNvPr id="7" name="椭圆 2"/>
            <p:cNvSpPr/>
            <p:nvPr/>
          </p:nvSpPr>
          <p:spPr>
            <a:xfrm>
              <a:off x="417195" y="191770"/>
              <a:ext cx="958215" cy="535940"/>
            </a:xfrm>
            <a:prstGeom prst="ellipse">
              <a:avLst/>
            </a:prstGeom>
            <a:solidFill>
              <a:schemeClr val="accent3"/>
            </a:solidFill>
            <a:ln>
              <a:solidFill>
                <a:schemeClr val="accent3"/>
              </a:solidFill>
            </a:ln>
          </p:spPr>
          <p:style>
            <a:lnRef idx="2">
              <a:schemeClr val="accent1">
                <a:lumMod val="75000"/>
              </a:schemeClr>
            </a:lnRef>
            <a:fillRef idx="1">
              <a:schemeClr val="accent1"/>
            </a:fillRef>
            <a:effectRef idx="0">
              <a:srgbClr val="FFFFFF"/>
            </a:effectRef>
            <a:fontRef idx="minor">
              <a:schemeClr val="lt1"/>
            </a:fontRef>
          </p:style>
        </p:sp>
        <p:sp>
          <p:nvSpPr>
            <p:cNvPr id="8" name="文本框 3"/>
            <p:cNvSpPr txBox="1"/>
            <p:nvPr/>
          </p:nvSpPr>
          <p:spPr>
            <a:xfrm>
              <a:off x="548640" y="243840"/>
              <a:ext cx="765175" cy="499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leader</a:t>
              </a:r>
              <a:endPar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grpSp>
      <p:sp>
        <p:nvSpPr>
          <p:cNvPr id="18" name="文本框 17"/>
          <p:cNvSpPr txBox="1"/>
          <p:nvPr/>
        </p:nvSpPr>
        <p:spPr>
          <a:xfrm>
            <a:off x="2015490" y="2883535"/>
            <a:ext cx="2085975" cy="716280"/>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构建日志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（将未发送的日志条目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追加到请求中）</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pic>
        <p:nvPicPr>
          <p:cNvPr id="21" name="图片 20"/>
          <p:cNvPicPr>
            <a:picLocks noChangeAspect="1"/>
          </p:cNvPicPr>
          <p:nvPr/>
        </p:nvPicPr>
        <p:blipFill>
          <a:blip r:embed="rId3"/>
          <a:stretch>
            <a:fillRect/>
          </a:stretch>
        </p:blipFill>
        <p:spPr>
          <a:xfrm>
            <a:off x="688340" y="1521460"/>
            <a:ext cx="4567555" cy="1274445"/>
          </a:xfrm>
          <a:prstGeom prst="rect">
            <a:avLst/>
          </a:prstGeom>
          <a:ln w="12700" cmpd="sng">
            <a:solidFill>
              <a:srgbClr val="4E81C0"/>
            </a:solidFill>
            <a:prstDash val="sysDot"/>
          </a:ln>
        </p:spPr>
      </p:pic>
      <p:cxnSp>
        <p:nvCxnSpPr>
          <p:cNvPr id="26" name="直接箭头连接符 25"/>
          <p:cNvCxnSpPr>
            <a:stCxn id="8" idx="3"/>
            <a:endCxn id="18" idx="1"/>
          </p:cNvCxnSpPr>
          <p:nvPr/>
        </p:nvCxnSpPr>
        <p:spPr>
          <a:xfrm>
            <a:off x="1388110" y="3241675"/>
            <a:ext cx="627380" cy="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7" name="文本框 26"/>
          <p:cNvSpPr txBox="1"/>
          <p:nvPr/>
        </p:nvSpPr>
        <p:spPr>
          <a:xfrm>
            <a:off x="4596765" y="2974340"/>
            <a:ext cx="2085975" cy="544830"/>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发送AppendEntries 请求到其他节点</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29" name="菱形 28"/>
          <p:cNvSpPr/>
          <p:nvPr/>
        </p:nvSpPr>
        <p:spPr>
          <a:xfrm>
            <a:off x="4850765" y="4029710"/>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0" name="文本框 29"/>
          <p:cNvSpPr txBox="1"/>
          <p:nvPr/>
        </p:nvSpPr>
        <p:spPr>
          <a:xfrm>
            <a:off x="2520315" y="4119880"/>
            <a:ext cx="1692910" cy="5200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更新nextIndex 和 matchIndex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1" name="文本框 30"/>
          <p:cNvSpPr txBox="1"/>
          <p:nvPr/>
        </p:nvSpPr>
        <p:spPr>
          <a:xfrm>
            <a:off x="5065395" y="5462270"/>
            <a:ext cx="1692910" cy="5454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 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提交</a:t>
            </a:r>
            <a:r>
              <a:rPr lang="zh-CN" altLang="en-US" sz="1400" b="1" kern="100">
                <a:solidFill>
                  <a:srgbClr val="FFFFFF"/>
                </a:solidFill>
                <a:latin typeface="Calibri" panose="020F0502020204030204"/>
                <a:ea typeface="宋体" panose="02010600030101010101" pitchFamily="2" charset="-122"/>
                <a:cs typeface="Times New Roman" panose="02020603050405020304"/>
              </a:rPr>
              <a:t>日志</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2" name="菱形 31"/>
          <p:cNvSpPr/>
          <p:nvPr/>
        </p:nvSpPr>
        <p:spPr>
          <a:xfrm>
            <a:off x="2377440" y="5245735"/>
            <a:ext cx="1968500" cy="9779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3" name="文本框 3"/>
          <p:cNvSpPr txBox="1"/>
          <p:nvPr/>
        </p:nvSpPr>
        <p:spPr>
          <a:xfrm>
            <a:off x="2602865" y="542734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检测接收到</a:t>
            </a:r>
            <a:endPar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日志条目</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的</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节点数</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34" name="菱形 33"/>
          <p:cNvSpPr/>
          <p:nvPr/>
        </p:nvSpPr>
        <p:spPr>
          <a:xfrm>
            <a:off x="7101205" y="3890645"/>
            <a:ext cx="1968500" cy="9779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highlight>
                <a:srgbClr val="00FF00"/>
              </a:highlight>
            </a:endParaRPr>
          </a:p>
        </p:txBody>
      </p:sp>
      <p:sp>
        <p:nvSpPr>
          <p:cNvPr id="35" name="文本框 3"/>
          <p:cNvSpPr txBox="1"/>
          <p:nvPr/>
        </p:nvSpPr>
        <p:spPr>
          <a:xfrm>
            <a:off x="7322185" y="416433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比较回复任期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和当前</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36" name="文本框 35"/>
          <p:cNvSpPr txBox="1"/>
          <p:nvPr/>
        </p:nvSpPr>
        <p:spPr>
          <a:xfrm>
            <a:off x="7227570" y="5427345"/>
            <a:ext cx="1692910" cy="545465"/>
          </a:xfrm>
          <a:prstGeom prst="rect">
            <a:avLst/>
          </a:prstGeom>
          <a:solidFill>
            <a:schemeClr val="accent4"/>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发现新</a:t>
            </a:r>
            <a:r>
              <a:rPr lang="en-US" altLang="zh-CN" sz="1400" b="1" kern="100">
                <a:solidFill>
                  <a:srgbClr val="FFFFFF"/>
                </a:solidFill>
                <a:latin typeface="Calibri" panose="020F0502020204030204"/>
                <a:ea typeface="宋体" panose="02010600030101010101" pitchFamily="2" charset="-122"/>
                <a:cs typeface="Times New Roman" panose="02020603050405020304"/>
              </a:rPr>
              <a:t>Leader</a:t>
            </a:r>
            <a:r>
              <a:rPr lang="zh-CN" altLang="en-US" sz="1400" b="1" kern="100">
                <a:solidFill>
                  <a:srgbClr val="FFFFFF"/>
                </a:solidFill>
                <a:latin typeface="Calibri" panose="020F0502020204030204"/>
                <a:ea typeface="宋体" panose="02010600030101010101" pitchFamily="2" charset="-122"/>
                <a:cs typeface="Times New Roman" panose="02020603050405020304"/>
              </a:rPr>
              <a:t>，</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切换至</a:t>
            </a:r>
            <a:r>
              <a:rPr lang="en-US" altLang="zh-CN" sz="1400" b="1" kern="100">
                <a:solidFill>
                  <a:srgbClr val="FFFFFF"/>
                </a:solidFill>
                <a:latin typeface="Calibri" panose="020F0502020204030204"/>
                <a:ea typeface="宋体" panose="02010600030101010101" pitchFamily="2" charset="-122"/>
                <a:cs typeface="Times New Roman" panose="02020603050405020304"/>
              </a:rPr>
              <a:t>Follower</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7" name="文本框 36"/>
          <p:cNvSpPr txBox="1"/>
          <p:nvPr/>
        </p:nvSpPr>
        <p:spPr>
          <a:xfrm>
            <a:off x="7101205" y="3155950"/>
            <a:ext cx="1920875" cy="545465"/>
          </a:xfrm>
          <a:prstGeom prst="rect">
            <a:avLst/>
          </a:prstGeom>
          <a:solidFill>
            <a:srgbClr val="00B0F0"/>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处理日志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冲突：</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回退至正确日志</a:t>
            </a:r>
            <a:r>
              <a:rPr lang="zh-CN" altLang="en-US" sz="1400" b="1" kern="100">
                <a:solidFill>
                  <a:srgbClr val="FFFFFF"/>
                </a:solidFill>
                <a:latin typeface="Calibri" panose="020F0502020204030204"/>
                <a:ea typeface="宋体" panose="02010600030101010101" pitchFamily="2" charset="-122"/>
                <a:cs typeface="Times New Roman" panose="02020603050405020304"/>
              </a:rPr>
              <a:t>索引</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8" name="文本框 3"/>
          <p:cNvSpPr txBox="1"/>
          <p:nvPr/>
        </p:nvSpPr>
        <p:spPr>
          <a:xfrm>
            <a:off x="4893945" y="411988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接收</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和</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处理</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响应</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39" name="直接箭头连接符 38"/>
          <p:cNvCxnSpPr>
            <a:stCxn id="18" idx="3"/>
            <a:endCxn id="27" idx="1"/>
          </p:cNvCxnSpPr>
          <p:nvPr/>
        </p:nvCxnSpPr>
        <p:spPr>
          <a:xfrm>
            <a:off x="4101465" y="3241675"/>
            <a:ext cx="495300" cy="508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0" name="直接箭头连接符 39"/>
          <p:cNvCxnSpPr>
            <a:stCxn id="27" idx="2"/>
          </p:cNvCxnSpPr>
          <p:nvPr/>
        </p:nvCxnSpPr>
        <p:spPr>
          <a:xfrm flipH="1">
            <a:off x="5638800" y="3519170"/>
            <a:ext cx="1270" cy="53530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1" name="直接箭头连接符 40"/>
          <p:cNvCxnSpPr>
            <a:endCxn id="30" idx="3"/>
          </p:cNvCxnSpPr>
          <p:nvPr/>
        </p:nvCxnSpPr>
        <p:spPr>
          <a:xfrm flipH="1" flipV="1">
            <a:off x="4213225" y="4380230"/>
            <a:ext cx="663575" cy="444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42" name="文本框 3"/>
          <p:cNvSpPr txBox="1"/>
          <p:nvPr/>
        </p:nvSpPr>
        <p:spPr>
          <a:xfrm>
            <a:off x="3898265" y="382968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Follower</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回复</a:t>
            </a: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成功</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44" name="直接箭头连接符 43"/>
          <p:cNvCxnSpPr>
            <a:stCxn id="30" idx="2"/>
            <a:endCxn id="32" idx="0"/>
          </p:cNvCxnSpPr>
          <p:nvPr/>
        </p:nvCxnSpPr>
        <p:spPr>
          <a:xfrm flipH="1">
            <a:off x="3361690" y="4639945"/>
            <a:ext cx="5080" cy="60579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45" name="直接箭头连接符 44"/>
          <p:cNvCxnSpPr>
            <a:stCxn id="32" idx="3"/>
            <a:endCxn id="31" idx="1"/>
          </p:cNvCxnSpPr>
          <p:nvPr/>
        </p:nvCxnSpPr>
        <p:spPr>
          <a:xfrm>
            <a:off x="4345940" y="5734685"/>
            <a:ext cx="719455" cy="63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46" name="文本框 3"/>
          <p:cNvSpPr txBox="1"/>
          <p:nvPr/>
        </p:nvSpPr>
        <p:spPr>
          <a:xfrm>
            <a:off x="3781425" y="516318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超过一半的</a:t>
            </a: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节点</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成功接收</a:t>
            </a:r>
            <a:endParaRPr lang="zh-CN" altLang="en-US"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48" name="直接箭头连接符 47"/>
          <p:cNvCxnSpPr>
            <a:endCxn id="34" idx="1"/>
          </p:cNvCxnSpPr>
          <p:nvPr/>
        </p:nvCxnSpPr>
        <p:spPr>
          <a:xfrm>
            <a:off x="6477000" y="4378325"/>
            <a:ext cx="624205" cy="127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pic>
        <p:nvPicPr>
          <p:cNvPr id="51" name="图片 50"/>
          <p:cNvPicPr>
            <a:picLocks noChangeAspect="1"/>
          </p:cNvPicPr>
          <p:nvPr/>
        </p:nvPicPr>
        <p:blipFill>
          <a:blip r:embed="rId4"/>
          <a:stretch>
            <a:fillRect/>
          </a:stretch>
        </p:blipFill>
        <p:spPr>
          <a:xfrm>
            <a:off x="9012555" y="4639945"/>
            <a:ext cx="2719705" cy="1767840"/>
          </a:xfrm>
          <a:prstGeom prst="rect">
            <a:avLst/>
          </a:prstGeom>
          <a:ln>
            <a:solidFill>
              <a:schemeClr val="accent4"/>
            </a:solidFill>
            <a:prstDash val="sysDash"/>
          </a:ln>
        </p:spPr>
      </p:pic>
      <p:cxnSp>
        <p:nvCxnSpPr>
          <p:cNvPr id="53" name="直接箭头连接符 52"/>
          <p:cNvCxnSpPr>
            <a:stCxn id="34" idx="0"/>
            <a:endCxn id="37" idx="2"/>
          </p:cNvCxnSpPr>
          <p:nvPr/>
        </p:nvCxnSpPr>
        <p:spPr>
          <a:xfrm flipH="1" flipV="1">
            <a:off x="8061960" y="3701415"/>
            <a:ext cx="23495" cy="189230"/>
          </a:xfrm>
          <a:prstGeom prst="straightConnector1">
            <a:avLst/>
          </a:prstGeom>
          <a:ln>
            <a:solidFill>
              <a:srgbClr val="FFC000"/>
            </a:solidFill>
            <a:tailEnd type="arrow" w="med" len="med"/>
          </a:ln>
        </p:spPr>
        <p:style>
          <a:lnRef idx="3">
            <a:schemeClr val="accent1"/>
          </a:lnRef>
          <a:fillRef idx="0">
            <a:srgbClr val="FFFFFF"/>
          </a:fillRef>
          <a:effectRef idx="0">
            <a:srgbClr val="FFFFFF"/>
          </a:effectRef>
          <a:fontRef idx="minor">
            <a:schemeClr val="tx1"/>
          </a:fontRef>
        </p:style>
      </p:cxnSp>
      <p:cxnSp>
        <p:nvCxnSpPr>
          <p:cNvPr id="54" name="直接箭头连接符 53"/>
          <p:cNvCxnSpPr>
            <a:stCxn id="34" idx="2"/>
            <a:endCxn id="36" idx="0"/>
          </p:cNvCxnSpPr>
          <p:nvPr/>
        </p:nvCxnSpPr>
        <p:spPr>
          <a:xfrm flipH="1">
            <a:off x="8074025" y="4868545"/>
            <a:ext cx="11430" cy="558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1"/>
          <a:stretch>
            <a:fillRect/>
          </a:stretch>
        </p:blipFill>
        <p:spPr>
          <a:xfrm>
            <a:off x="7879715" y="1752600"/>
            <a:ext cx="3863975" cy="1788795"/>
          </a:xfrm>
          <a:prstGeom prst="rect">
            <a:avLst/>
          </a:prstGeom>
          <a:ln>
            <a:solidFill>
              <a:schemeClr val="accent3"/>
            </a:solidFill>
            <a:prstDash val="sysDash"/>
          </a:ln>
        </p:spPr>
      </p:pic>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337310" y="395605"/>
            <a:ext cx="5024120" cy="680085"/>
          </a:xfrm>
        </p:spPr>
        <p:txBody>
          <a:bodyPr/>
          <a:lstStyle/>
          <a:p>
            <a:pPr>
              <a:lnSpc>
                <a:spcPct val="120000"/>
              </a:lnSpc>
            </a:pPr>
            <a:r>
              <a:rPr sz="2800" dirty="0">
                <a:sym typeface="+mn-ea"/>
              </a:rPr>
              <a:t>AppendEntries</a:t>
            </a:r>
            <a:r>
              <a:rPr lang="en-US" sz="2800" dirty="0">
                <a:sym typeface="+mn-ea"/>
              </a:rPr>
              <a:t> RPC</a:t>
            </a:r>
            <a:br>
              <a:rPr sz="2800" dirty="0">
                <a:sym typeface="+mn-ea"/>
              </a:rPr>
            </a:br>
            <a:r>
              <a:rPr lang="en-US" sz="2800" dirty="0">
                <a:sym typeface="+mn-ea"/>
              </a:rPr>
              <a:t>(</a:t>
            </a:r>
            <a:r>
              <a:rPr lang="en-US" sz="2800" dirty="0">
                <a:sym typeface="+mn-ea"/>
              </a:rPr>
              <a:t>Follower的实现</a:t>
            </a:r>
            <a:r>
              <a:rPr lang="zh-CN" altLang="en-US" sz="2800" dirty="0">
                <a:sym typeface="+mn-ea"/>
              </a:rPr>
              <a:t>）</a:t>
            </a:r>
            <a:endParaRPr lang="zh-CN" altLang="en-US" sz="2800" dirty="0">
              <a:sym typeface="+mn-ea"/>
            </a:endParaRPr>
          </a:p>
        </p:txBody>
      </p:sp>
      <p:sp>
        <p:nvSpPr>
          <p:cNvPr id="12" name="矩形 11"/>
          <p:cNvSpPr/>
          <p:nvPr/>
        </p:nvSpPr>
        <p:spPr>
          <a:xfrm>
            <a:off x="10183495" y="2096770"/>
            <a:ext cx="1177290" cy="3336925"/>
          </a:xfrm>
          <a:prstGeom prst="rect">
            <a:avLst/>
          </a:prstGeom>
        </p:spPr>
        <p:txBody>
          <a:bodyPr wrap="square" lIns="0" tIns="0" rIns="0" bIns="0">
            <a:noAutofit/>
          </a:bodyPr>
          <a:lstStyle/>
          <a:p>
            <a:pPr algn="just">
              <a:lnSpc>
                <a:spcPct val="120000"/>
              </a:lnSpc>
            </a:pPr>
            <a:endParaRPr sz="2400">
              <a:ea typeface="思源黑体" panose="020B0500000000000000" pitchFamily="34" charset="-122"/>
            </a:endParaRPr>
          </a:p>
        </p:txBody>
      </p:sp>
      <p:sp>
        <p:nvSpPr>
          <p:cNvPr id="14" name="矩形 13"/>
          <p:cNvSpPr/>
          <p:nvPr/>
        </p:nvSpPr>
        <p:spPr>
          <a:xfrm>
            <a:off x="754316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grpSp>
        <p:nvGrpSpPr>
          <p:cNvPr id="5" name="画布 1"/>
          <p:cNvGrpSpPr/>
          <p:nvPr/>
        </p:nvGrpSpPr>
        <p:grpSpPr>
          <a:xfrm>
            <a:off x="-32385" y="2309495"/>
            <a:ext cx="7938770" cy="5064125"/>
            <a:chOff x="0" y="-401955"/>
            <a:chExt cx="7938770" cy="5064125"/>
          </a:xfrm>
        </p:grpSpPr>
        <p:sp>
          <p:nvSpPr>
            <p:cNvPr id="6" name="画布 1"/>
            <p:cNvSpPr/>
            <p:nvPr/>
          </p:nvSpPr>
          <p:spPr>
            <a:xfrm>
              <a:off x="0" y="0"/>
              <a:ext cx="7938770" cy="4662170"/>
            </a:xfrm>
            <a:prstGeom prst="rect">
              <a:avLst/>
            </a:prstGeom>
          </p:spPr>
        </p:sp>
        <p:sp>
          <p:nvSpPr>
            <p:cNvPr id="7" name="椭圆 2"/>
            <p:cNvSpPr/>
            <p:nvPr/>
          </p:nvSpPr>
          <p:spPr>
            <a:xfrm>
              <a:off x="534670" y="-401955"/>
              <a:ext cx="958215" cy="535940"/>
            </a:xfrm>
            <a:prstGeom prst="ellipse">
              <a:avLst/>
            </a:prstGeom>
            <a:solidFill>
              <a:schemeClr val="accent3"/>
            </a:solidFill>
            <a:ln>
              <a:solidFill>
                <a:schemeClr val="accent3"/>
              </a:solidFill>
            </a:ln>
          </p:spPr>
          <p:style>
            <a:lnRef idx="2">
              <a:schemeClr val="accent1">
                <a:lumMod val="75000"/>
              </a:schemeClr>
            </a:lnRef>
            <a:fillRef idx="1">
              <a:schemeClr val="accent1"/>
            </a:fillRef>
            <a:effectRef idx="0">
              <a:srgbClr val="FFFFFF"/>
            </a:effectRef>
            <a:fontRef idx="minor">
              <a:schemeClr val="lt1"/>
            </a:fontRef>
          </p:style>
        </p:sp>
        <p:sp>
          <p:nvSpPr>
            <p:cNvPr id="8" name="文本框 3"/>
            <p:cNvSpPr txBox="1"/>
            <p:nvPr/>
          </p:nvSpPr>
          <p:spPr>
            <a:xfrm>
              <a:off x="487680" y="-365125"/>
              <a:ext cx="1005205" cy="4991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Follower</a:t>
              </a:r>
              <a:endParaRPr lang="en-US" altLang="zh-CN" sz="16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grpSp>
      <p:cxnSp>
        <p:nvCxnSpPr>
          <p:cNvPr id="26" name="直接箭头连接符 25"/>
          <p:cNvCxnSpPr/>
          <p:nvPr/>
        </p:nvCxnSpPr>
        <p:spPr>
          <a:xfrm>
            <a:off x="1520190" y="2614295"/>
            <a:ext cx="533400" cy="1270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9" name="菱形 28"/>
          <p:cNvSpPr/>
          <p:nvPr/>
        </p:nvSpPr>
        <p:spPr>
          <a:xfrm>
            <a:off x="1993265" y="2268855"/>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30" name="文本框 29"/>
          <p:cNvSpPr txBox="1"/>
          <p:nvPr/>
        </p:nvSpPr>
        <p:spPr>
          <a:xfrm>
            <a:off x="3432175" y="3965575"/>
            <a:ext cx="1769110" cy="52006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追加</a:t>
            </a:r>
            <a:r>
              <a:rPr lang="en-US" altLang="zh-CN" sz="1400" b="1" kern="100">
                <a:solidFill>
                  <a:srgbClr val="FFFFFF"/>
                </a:solidFill>
                <a:latin typeface="Calibri" panose="020F0502020204030204"/>
                <a:ea typeface="宋体" panose="02010600030101010101" pitchFamily="2" charset="-122"/>
                <a:cs typeface="Times New Roman" panose="02020603050405020304"/>
              </a:rPr>
              <a:t>Follower</a:t>
            </a:r>
            <a:r>
              <a:rPr lang="zh-CN" altLang="en-US" sz="1400" b="1" kern="100">
                <a:solidFill>
                  <a:srgbClr val="FFFFFF"/>
                </a:solidFill>
                <a:latin typeface="Calibri" panose="020F0502020204030204"/>
                <a:ea typeface="宋体" panose="02010600030101010101" pitchFamily="2" charset="-122"/>
                <a:cs typeface="Times New Roman" panose="02020603050405020304"/>
              </a:rPr>
              <a:t>日志中，不存在的</a:t>
            </a:r>
            <a:r>
              <a:rPr lang="zh-CN" altLang="en-US" sz="1400" b="1" kern="100">
                <a:solidFill>
                  <a:srgbClr val="FFFFFF"/>
                </a:solidFill>
                <a:latin typeface="Calibri" panose="020F0502020204030204"/>
                <a:ea typeface="宋体" panose="02010600030101010101" pitchFamily="2" charset="-122"/>
                <a:cs typeface="Times New Roman" panose="02020603050405020304"/>
              </a:rPr>
              <a:t>新条目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1" name="文本框 30"/>
          <p:cNvSpPr txBox="1"/>
          <p:nvPr/>
        </p:nvSpPr>
        <p:spPr>
          <a:xfrm>
            <a:off x="815340" y="3841750"/>
            <a:ext cx="1985010" cy="767715"/>
          </a:xfrm>
          <a:prstGeom prst="rect">
            <a:avLst/>
          </a:prstGeom>
          <a:solidFill>
            <a:schemeClr val="accent3"/>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更新 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（如果 leaderCommit &gt; rf.commitIndex）</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7" name="文本框 36"/>
          <p:cNvSpPr txBox="1"/>
          <p:nvPr/>
        </p:nvSpPr>
        <p:spPr>
          <a:xfrm>
            <a:off x="5866130" y="3752850"/>
            <a:ext cx="2656840" cy="974725"/>
          </a:xfrm>
          <a:prstGeom prst="rect">
            <a:avLst/>
          </a:prstGeom>
          <a:solidFill>
            <a:srgbClr val="00B0F0"/>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已存在条目和新条目</a:t>
            </a:r>
            <a:r>
              <a:rPr lang="zh-CN" altLang="en-US" sz="1400" b="1" kern="100">
                <a:solidFill>
                  <a:srgbClr val="FFFFFF"/>
                </a:solidFill>
                <a:latin typeface="Calibri" panose="020F0502020204030204"/>
                <a:ea typeface="宋体" panose="02010600030101010101" pitchFamily="2" charset="-122"/>
                <a:cs typeface="Times New Roman" panose="02020603050405020304"/>
              </a:rPr>
              <a:t>冲突：</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（prevLogIndex存在，任期</a:t>
            </a:r>
            <a:r>
              <a:rPr lang="zh-CN" altLang="en-US" sz="1400" b="1" kern="100">
                <a:solidFill>
                  <a:srgbClr val="FFFFFF"/>
                </a:solidFill>
                <a:latin typeface="Calibri" panose="020F0502020204030204"/>
                <a:ea typeface="宋体" panose="02010600030101010101" pitchFamily="2" charset="-122"/>
                <a:cs typeface="Times New Roman" panose="02020603050405020304"/>
              </a:rPr>
              <a:t>不同）</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删除</a:t>
            </a:r>
            <a:r>
              <a:rPr lang="zh-CN" altLang="en-US" sz="1400" b="1" kern="100">
                <a:solidFill>
                  <a:srgbClr val="FFFFFF"/>
                </a:solidFill>
                <a:latin typeface="Calibri" panose="020F0502020204030204"/>
                <a:ea typeface="宋体" panose="02010600030101010101" pitchFamily="2" charset="-122"/>
                <a:cs typeface="Times New Roman" panose="02020603050405020304"/>
              </a:rPr>
              <a:t>该条目，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及其之后的所有条目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38" name="文本框 3"/>
          <p:cNvSpPr txBox="1"/>
          <p:nvPr/>
        </p:nvSpPr>
        <p:spPr>
          <a:xfrm>
            <a:off x="2053590" y="231521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检查</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Leader</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任期</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 name="文本框 3"/>
          <p:cNvSpPr txBox="1"/>
          <p:nvPr/>
        </p:nvSpPr>
        <p:spPr>
          <a:xfrm>
            <a:off x="2210435" y="1585595"/>
            <a:ext cx="1179195" cy="304165"/>
          </a:xfrm>
          <a:prstGeom prst="rect">
            <a:avLst/>
          </a:prstGeom>
          <a:solidFill>
            <a:schemeClr val="accent4"/>
          </a:solidFill>
        </p:spPr>
        <p:txBody>
          <a:bodyPr wrap="square" rtlCol="0">
            <a:noAutofit/>
          </a:bodyPr>
          <a:p>
            <a:pPr algn="ctr">
              <a:buClrTx/>
              <a:buSzTx/>
              <a:buFontTx/>
            </a:pPr>
            <a:r>
              <a:rPr sz="1400" b="1" kern="100">
                <a:solidFill>
                  <a:srgbClr val="FFFFFF"/>
                </a:solidFill>
                <a:latin typeface="Calibri" panose="020F0502020204030204"/>
                <a:ea typeface="宋体" panose="02010600030101010101" pitchFamily="2" charset="-122"/>
                <a:cs typeface="Times New Roman" panose="02020603050405020304"/>
              </a:rPr>
              <a:t>返回 fals</a:t>
            </a:r>
            <a:r>
              <a:rPr lang="en-US" sz="1400" b="1" kern="100">
                <a:solidFill>
                  <a:srgbClr val="FFFFFF"/>
                </a:solidFill>
                <a:latin typeface="Calibri" panose="020F0502020204030204"/>
                <a:ea typeface="宋体" panose="02010600030101010101" pitchFamily="2" charset="-122"/>
                <a:cs typeface="Times New Roman" panose="02020603050405020304"/>
              </a:rPr>
              <a:t>e</a:t>
            </a:r>
            <a:endParaRPr 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9" name="菱形 8"/>
          <p:cNvSpPr/>
          <p:nvPr/>
        </p:nvSpPr>
        <p:spPr>
          <a:xfrm>
            <a:off x="5960110" y="1940560"/>
            <a:ext cx="2468245" cy="143891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10" name="文本框 3"/>
          <p:cNvSpPr txBox="1"/>
          <p:nvPr/>
        </p:nvSpPr>
        <p:spPr>
          <a:xfrm>
            <a:off x="6310630" y="2267585"/>
            <a:ext cx="1875790"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Follower</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日志寻找</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 索引</a:t>
            </a: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prevLogIndex </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 任期</a:t>
            </a:r>
            <a:r>
              <a:rPr lang="en-US" altLang="zh-CN"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prevLogTerm </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的日志条目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11" name="文本框 10"/>
          <p:cNvSpPr txBox="1"/>
          <p:nvPr/>
        </p:nvSpPr>
        <p:spPr>
          <a:xfrm>
            <a:off x="6604635" y="1263015"/>
            <a:ext cx="1179195" cy="304165"/>
          </a:xfrm>
          <a:prstGeom prst="rect">
            <a:avLst/>
          </a:prstGeom>
          <a:solidFill>
            <a:schemeClr val="accent4"/>
          </a:solidFill>
        </p:spPr>
        <p:txBody>
          <a:bodyPr wrap="square" rtlCol="0">
            <a:noAutofit/>
          </a:bodyPr>
          <a:p>
            <a:pPr algn="ctr">
              <a:buClrTx/>
              <a:buSzTx/>
              <a:buFontTx/>
            </a:pPr>
            <a:r>
              <a:rPr sz="1400" b="1" kern="100">
                <a:solidFill>
                  <a:srgbClr val="FFFFFF"/>
                </a:solidFill>
                <a:latin typeface="Calibri" panose="020F0502020204030204"/>
                <a:ea typeface="宋体" panose="02010600030101010101" pitchFamily="2" charset="-122"/>
                <a:cs typeface="Times New Roman" panose="02020603050405020304"/>
              </a:rPr>
              <a:t>返回 fals</a:t>
            </a:r>
            <a:r>
              <a:rPr lang="en-US" sz="1400" b="1" kern="100">
                <a:solidFill>
                  <a:srgbClr val="FFFFFF"/>
                </a:solidFill>
                <a:latin typeface="Calibri" panose="020F0502020204030204"/>
                <a:ea typeface="宋体" panose="02010600030101010101" pitchFamily="2" charset="-122"/>
                <a:cs typeface="Times New Roman" panose="02020603050405020304"/>
              </a:rPr>
              <a:t>e</a:t>
            </a:r>
            <a:endParaRPr lang="en-US" sz="1400" b="1" kern="100">
              <a:solidFill>
                <a:srgbClr val="FFFFFF"/>
              </a:solidFill>
              <a:latin typeface="Calibri" panose="020F0502020204030204"/>
              <a:ea typeface="宋体" panose="02010600030101010101" pitchFamily="2" charset="-122"/>
              <a:cs typeface="Times New Roman" panose="02020603050405020304"/>
            </a:endParaRPr>
          </a:p>
        </p:txBody>
      </p:sp>
      <p:sp>
        <p:nvSpPr>
          <p:cNvPr id="13" name="文本框 3"/>
          <p:cNvSpPr txBox="1"/>
          <p:nvPr/>
        </p:nvSpPr>
        <p:spPr>
          <a:xfrm>
            <a:off x="1460500" y="182499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Term&lt;</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currentTerm?</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15" name="直接箭头连接符 14"/>
          <p:cNvCxnSpPr>
            <a:endCxn id="4" idx="2"/>
          </p:cNvCxnSpPr>
          <p:nvPr/>
        </p:nvCxnSpPr>
        <p:spPr>
          <a:xfrm flipV="1">
            <a:off x="2780665" y="1889760"/>
            <a:ext cx="19685" cy="425450"/>
          </a:xfrm>
          <a:prstGeom prst="straightConnector1">
            <a:avLst/>
          </a:prstGeom>
          <a:ln>
            <a:solidFill>
              <a:schemeClr val="accent4"/>
            </a:solidFill>
            <a:tailEnd type="arrow" w="med" len="med"/>
          </a:ln>
        </p:spPr>
        <p:style>
          <a:lnRef idx="3">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3580765" y="2607310"/>
            <a:ext cx="286385" cy="698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stCxn id="9" idx="0"/>
            <a:endCxn id="11" idx="2"/>
          </p:cNvCxnSpPr>
          <p:nvPr/>
        </p:nvCxnSpPr>
        <p:spPr>
          <a:xfrm flipV="1">
            <a:off x="7194550" y="1567180"/>
            <a:ext cx="0" cy="37338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0" name="文本框 3"/>
          <p:cNvSpPr txBox="1"/>
          <p:nvPr/>
        </p:nvSpPr>
        <p:spPr>
          <a:xfrm>
            <a:off x="6830060" y="1567180"/>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Not</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rPr>
              <a:t>Found</a:t>
            </a:r>
            <a:endParaRPr lang="en-US" altLang="zh-CN" sz="1400" b="1" kern="100">
              <a:solidFill>
                <a:schemeClr val="tx1"/>
              </a:solidFill>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24" name="直接箭头连接符 23"/>
          <p:cNvCxnSpPr>
            <a:stCxn id="30" idx="1"/>
            <a:endCxn id="31" idx="3"/>
          </p:cNvCxnSpPr>
          <p:nvPr/>
        </p:nvCxnSpPr>
        <p:spPr>
          <a:xfrm flipH="1">
            <a:off x="2800350" y="4225925"/>
            <a:ext cx="631825" cy="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sp>
        <p:nvSpPr>
          <p:cNvPr id="25" name="菱形 24"/>
          <p:cNvSpPr/>
          <p:nvPr/>
        </p:nvSpPr>
        <p:spPr>
          <a:xfrm>
            <a:off x="3807460" y="2273300"/>
            <a:ext cx="1612900" cy="71247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u="heavy"/>
          </a:p>
        </p:txBody>
      </p:sp>
      <p:sp>
        <p:nvSpPr>
          <p:cNvPr id="28" name="文本框 3"/>
          <p:cNvSpPr txBox="1"/>
          <p:nvPr/>
        </p:nvSpPr>
        <p:spPr>
          <a:xfrm>
            <a:off x="3848100" y="2375535"/>
            <a:ext cx="1527175" cy="44259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日志</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条目</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a:p>
            <a:pPr algn="ct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是否</a:t>
            </a:r>
            <a:r>
              <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rPr>
              <a:t>为空</a:t>
            </a:r>
            <a:endParaRPr lang="zh-CN" altLang="en-US" sz="1400" b="1" kern="100">
              <a:solidFill>
                <a:srgbClr val="FFFFFF"/>
              </a:solidFill>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47" name="文本框 46"/>
          <p:cNvSpPr txBox="1"/>
          <p:nvPr/>
        </p:nvSpPr>
        <p:spPr>
          <a:xfrm>
            <a:off x="4022090" y="1636395"/>
            <a:ext cx="1179195" cy="304165"/>
          </a:xfrm>
          <a:prstGeom prst="rect">
            <a:avLst/>
          </a:prstGeom>
          <a:solidFill>
            <a:schemeClr val="accent4"/>
          </a:solidFill>
        </p:spPr>
        <p:txBody>
          <a:bodyPr wrap="square" rtlCol="0">
            <a:noAutofit/>
          </a:bodyPr>
          <a:p>
            <a:pPr algn="ctr">
              <a:buClrTx/>
              <a:buSzTx/>
              <a:buFontTx/>
            </a:pPr>
            <a:r>
              <a:rPr lang="zh-CN" altLang="en-US" sz="1400" b="1" kern="100">
                <a:solidFill>
                  <a:srgbClr val="FFFFFF"/>
                </a:solidFill>
                <a:latin typeface="Calibri" panose="020F0502020204030204"/>
                <a:ea typeface="宋体" panose="02010600030101010101" pitchFamily="2" charset="-122"/>
                <a:cs typeface="Times New Roman" panose="02020603050405020304"/>
              </a:rPr>
              <a:t>心跳</a:t>
            </a:r>
            <a:r>
              <a:rPr lang="zh-CN" altLang="en-US" sz="1400" b="1" kern="100">
                <a:solidFill>
                  <a:srgbClr val="FFFFFF"/>
                </a:solidFill>
                <a:latin typeface="Calibri" panose="020F0502020204030204"/>
                <a:ea typeface="宋体" panose="02010600030101010101" pitchFamily="2" charset="-122"/>
                <a:cs typeface="Times New Roman" panose="02020603050405020304"/>
              </a:rPr>
              <a:t>机制</a:t>
            </a:r>
            <a:endParaRPr lang="zh-CN" altLang="en-US" sz="1400" b="1" kern="100">
              <a:solidFill>
                <a:srgbClr val="FFFFFF"/>
              </a:solidFill>
              <a:latin typeface="Calibri" panose="020F0502020204030204"/>
              <a:ea typeface="宋体" panose="02010600030101010101" pitchFamily="2" charset="-122"/>
              <a:cs typeface="Times New Roman" panose="02020603050405020304"/>
            </a:endParaRPr>
          </a:p>
        </p:txBody>
      </p:sp>
      <p:cxnSp>
        <p:nvCxnSpPr>
          <p:cNvPr id="50" name="直接箭头连接符 49"/>
          <p:cNvCxnSpPr>
            <a:stCxn id="25" idx="0"/>
            <a:endCxn id="47" idx="2"/>
          </p:cNvCxnSpPr>
          <p:nvPr/>
        </p:nvCxnSpPr>
        <p:spPr>
          <a:xfrm flipH="1" flipV="1">
            <a:off x="4612005" y="1940560"/>
            <a:ext cx="1905" cy="3327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a:endCxn id="9" idx="1"/>
          </p:cNvCxnSpPr>
          <p:nvPr/>
        </p:nvCxnSpPr>
        <p:spPr>
          <a:xfrm>
            <a:off x="5372100" y="2625725"/>
            <a:ext cx="588010" cy="3429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56" name="直接箭头连接符 55"/>
          <p:cNvCxnSpPr>
            <a:stCxn id="9" idx="2"/>
            <a:endCxn id="37" idx="0"/>
          </p:cNvCxnSpPr>
          <p:nvPr/>
        </p:nvCxnSpPr>
        <p:spPr>
          <a:xfrm>
            <a:off x="7194550" y="3379470"/>
            <a:ext cx="0" cy="373380"/>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cxnSp>
        <p:nvCxnSpPr>
          <p:cNvPr id="57" name="直接箭头连接符 56"/>
          <p:cNvCxnSpPr>
            <a:stCxn id="37" idx="1"/>
            <a:endCxn id="30" idx="3"/>
          </p:cNvCxnSpPr>
          <p:nvPr/>
        </p:nvCxnSpPr>
        <p:spPr>
          <a:xfrm flipH="1" flipV="1">
            <a:off x="5201285" y="4225925"/>
            <a:ext cx="664845" cy="14605"/>
          </a:xfrm>
          <a:prstGeom prst="straightConnector1">
            <a:avLst/>
          </a:prstGeom>
          <a:ln>
            <a:solidFill>
              <a:schemeClr val="accent3"/>
            </a:solidFill>
            <a:tailEnd type="arrow" w="med" len="med"/>
          </a:ln>
        </p:spPr>
        <p:style>
          <a:lnRef idx="3">
            <a:schemeClr val="accent1"/>
          </a:lnRef>
          <a:fillRef idx="0">
            <a:srgbClr val="FFFFFF"/>
          </a:fillRef>
          <a:effectRef idx="0">
            <a:srgbClr val="FFFFFF"/>
          </a:effectRef>
          <a:fontRef idx="minor">
            <a:schemeClr val="tx1"/>
          </a:fontRef>
        </p:style>
      </p:cxnSp>
      <p:pic>
        <p:nvPicPr>
          <p:cNvPr id="58" name="图片 57"/>
          <p:cNvPicPr>
            <a:picLocks noChangeAspect="1"/>
          </p:cNvPicPr>
          <p:nvPr/>
        </p:nvPicPr>
        <p:blipFill>
          <a:blip r:embed="rId2"/>
          <a:stretch>
            <a:fillRect/>
          </a:stretch>
        </p:blipFill>
        <p:spPr>
          <a:xfrm>
            <a:off x="4775835" y="4727575"/>
            <a:ext cx="6755130" cy="1851025"/>
          </a:xfrm>
          <a:prstGeom prst="rect">
            <a:avLst/>
          </a:prstGeom>
          <a:ln>
            <a:solidFill>
              <a:schemeClr val="accent3"/>
            </a:solidFill>
            <a:prstDash val="sysDash"/>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08430" y="1102995"/>
            <a:ext cx="2435601" cy="581025"/>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457960" y="847725"/>
            <a:ext cx="6217285" cy="455930"/>
          </a:xfrm>
        </p:spPr>
        <p:txBody>
          <a:bodyPr/>
          <a:lstStyle/>
          <a:p>
            <a:pPr>
              <a:lnSpc>
                <a:spcPct val="120000"/>
              </a:lnSpc>
            </a:pPr>
            <a:r>
              <a:rPr lang="zh-CN" altLang="en-US" dirty="0"/>
              <a:t>实验</a:t>
            </a:r>
            <a:r>
              <a:rPr lang="zh-CN" altLang="en-US" dirty="0"/>
              <a:t>结果</a:t>
            </a:r>
            <a:endParaRPr lang="zh-CN" altLang="en-US" dirty="0"/>
          </a:p>
        </p:txBody>
      </p:sp>
      <p:sp>
        <p:nvSpPr>
          <p:cNvPr id="4" name="文本框 3"/>
          <p:cNvSpPr txBox="1"/>
          <p:nvPr/>
        </p:nvSpPr>
        <p:spPr>
          <a:xfrm>
            <a:off x="577850" y="1518920"/>
            <a:ext cx="4744085" cy="1783080"/>
          </a:xfrm>
          <a:prstGeom prst="rect">
            <a:avLst/>
          </a:prstGeom>
          <a:noFill/>
        </p:spPr>
        <p:txBody>
          <a:bodyPr wrap="square" rtlCol="0" anchor="t">
            <a:noAutofit/>
          </a:bodyPr>
          <a:p>
            <a:r>
              <a:rPr lang="zh-CN" altLang="en-US" b="1"/>
              <a:t>测试样例：</a:t>
            </a:r>
            <a:endParaRPr lang="zh-CN" altLang="en-US" b="1"/>
          </a:p>
          <a:p>
            <a:r>
              <a:rPr lang="zh-CN" altLang="en-US"/>
              <a:t>TestBasicAgree2B：</a:t>
            </a:r>
            <a:r>
              <a:rPr lang="zh-CN" altLang="en-US" sz="1600"/>
              <a:t>测试Raft协议的基本一致性；</a:t>
            </a:r>
            <a:endParaRPr lang="zh-CN" altLang="en-US"/>
          </a:p>
          <a:p>
            <a:r>
              <a:rPr lang="zh-CN" altLang="en-US"/>
              <a:t>TestRPCBytes2B：</a:t>
            </a:r>
            <a:r>
              <a:rPr lang="zh-CN" altLang="en-US" sz="1600"/>
              <a:t>测试RPC字节数，确保每个命令只发送一次；</a:t>
            </a:r>
            <a:endParaRPr lang="zh-CN" altLang="en-US"/>
          </a:p>
          <a:p>
            <a:r>
              <a:rPr lang="zh-CN" altLang="en-US"/>
              <a:t>TestFollowerFailure2B：</a:t>
            </a:r>
            <a:r>
              <a:rPr lang="zh-CN" altLang="en-US" sz="1600"/>
              <a:t>测试Follower的逐步故障；</a:t>
            </a:r>
            <a:endParaRPr lang="zh-CN" altLang="en-US" sz="1600"/>
          </a:p>
          <a:p>
            <a:r>
              <a:rPr lang="zh-CN" altLang="en-US"/>
              <a:t>TestLeaderFailure2B：</a:t>
            </a:r>
            <a:r>
              <a:rPr lang="zh-CN" altLang="en-US" sz="1600">
                <a:sym typeface="+mn-ea"/>
              </a:rPr>
              <a:t>测试</a:t>
            </a:r>
            <a:r>
              <a:rPr lang="zh-CN" altLang="en-US" sz="1600"/>
              <a:t>Leader的故障处理</a:t>
            </a:r>
            <a:r>
              <a:rPr lang="zh-CN" altLang="en-US"/>
              <a:t>；</a:t>
            </a:r>
            <a:endParaRPr lang="zh-CN" altLang="en-US"/>
          </a:p>
          <a:p>
            <a:r>
              <a:rPr lang="zh-CN" altLang="en-US"/>
              <a:t>TestFailAgree2B：</a:t>
            </a:r>
            <a:r>
              <a:rPr lang="zh-CN" altLang="en-US" sz="1600"/>
              <a:t>测试Follower的恢复处理；</a:t>
            </a:r>
            <a:endParaRPr lang="zh-CN" altLang="en-US"/>
          </a:p>
          <a:p>
            <a:r>
              <a:rPr lang="zh-CN" altLang="en-US"/>
              <a:t>TestFailNoAgree2B：</a:t>
            </a:r>
            <a:r>
              <a:rPr lang="zh-CN" altLang="en-US" sz="1600"/>
              <a:t>测试过多Follower失联时的取消提交处理；</a:t>
            </a:r>
            <a:endParaRPr lang="zh-CN" altLang="en-US" sz="1600"/>
          </a:p>
          <a:p>
            <a:r>
              <a:rPr lang="zh-CN" altLang="en-US"/>
              <a:t>TestRejoin2B：</a:t>
            </a:r>
            <a:r>
              <a:rPr lang="zh-CN" altLang="en-US" sz="1600"/>
              <a:t>测试在Leader分区和恢复后的处理；</a:t>
            </a:r>
            <a:endParaRPr lang="zh-CN" altLang="en-US" sz="1600"/>
          </a:p>
          <a:p>
            <a:r>
              <a:rPr lang="zh-CN" altLang="en-US"/>
              <a:t>TestConcurrentStarts2B：</a:t>
            </a:r>
            <a:r>
              <a:rPr lang="zh-CN" altLang="en-US" sz="1600"/>
              <a:t>测试并发情况；</a:t>
            </a:r>
            <a:endParaRPr lang="zh-CN" altLang="en-US"/>
          </a:p>
          <a:p>
            <a:r>
              <a:rPr lang="zh-CN" altLang="en-US"/>
              <a:t>TestBackup2B：</a:t>
            </a:r>
            <a:r>
              <a:rPr lang="zh-CN" altLang="en-US" sz="1600"/>
              <a:t>测试Leader的回滚错误Follower日志的处理；</a:t>
            </a:r>
            <a:endParaRPr lang="zh-CN" altLang="en-US" sz="1600"/>
          </a:p>
          <a:p>
            <a:r>
              <a:rPr lang="zh-CN" altLang="en-US"/>
              <a:t>TestCount2B：</a:t>
            </a:r>
            <a:r>
              <a:rPr lang="zh-CN" altLang="en-US" sz="1600"/>
              <a:t>测试RPC计数，确保RPC请求数量不会过多</a:t>
            </a:r>
            <a:endParaRPr lang="zh-CN" altLang="en-US" sz="1600"/>
          </a:p>
        </p:txBody>
      </p:sp>
      <p:pic>
        <p:nvPicPr>
          <p:cNvPr id="6" name="图片 5"/>
          <p:cNvPicPr>
            <a:picLocks noChangeAspect="1"/>
          </p:cNvPicPr>
          <p:nvPr/>
        </p:nvPicPr>
        <p:blipFill>
          <a:blip r:embed="rId1"/>
          <a:stretch>
            <a:fillRect/>
          </a:stretch>
        </p:blipFill>
        <p:spPr>
          <a:xfrm>
            <a:off x="5384165" y="1436370"/>
            <a:ext cx="6087745" cy="3515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66967" y="2443843"/>
            <a:ext cx="168026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05</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02757" y="3044679"/>
            <a:ext cx="4809251"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思源黑体" panose="020B0500000000000000" pitchFamily="34" charset="-122"/>
                <a:ea typeface="思源黑体" panose="020B0500000000000000" pitchFamily="34" charset="-122"/>
              </a:rPr>
              <a:t>必答问题</a:t>
            </a:r>
            <a:endParaRPr lang="en-US" altLang="zh-CN"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nSpc>
                <a:spcPct val="120000"/>
              </a:lnSpc>
            </a:pPr>
            <a:r>
              <a:rPr lang="zh-CN" altLang="en-US" dirty="0"/>
              <a:t>必答问题</a:t>
            </a:r>
            <a:endParaRPr lang="zh-CN" altLang="en-US" dirty="0"/>
          </a:p>
        </p:txBody>
      </p:sp>
      <p:grpSp>
        <p:nvGrpSpPr>
          <p:cNvPr id="22" name="组合 21"/>
          <p:cNvGrpSpPr/>
          <p:nvPr/>
        </p:nvGrpSpPr>
        <p:grpSpPr>
          <a:xfrm>
            <a:off x="7603639" y="3653290"/>
            <a:ext cx="4120854" cy="2634918"/>
            <a:chOff x="7630669" y="4778746"/>
            <a:chExt cx="3701606" cy="3113480"/>
          </a:xfrm>
        </p:grpSpPr>
        <p:sp>
          <p:nvSpPr>
            <p:cNvPr id="24" name="TextBox 76"/>
            <p:cNvSpPr txBox="1"/>
            <p:nvPr/>
          </p:nvSpPr>
          <p:spPr>
            <a:xfrm>
              <a:off x="7630669" y="4778746"/>
              <a:ext cx="3701606" cy="428683"/>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为什么随机设置选举</a:t>
              </a:r>
              <a:r>
                <a:rPr lang="en-US" altLang="zh-CN" sz="1600" b="1" dirty="0">
                  <a:solidFill>
                    <a:srgbClr val="313D51"/>
                  </a:solidFill>
                  <a:latin typeface="思源黑体" panose="020B0500000000000000" pitchFamily="34" charset="-122"/>
                  <a:ea typeface="思源黑体" panose="020B0500000000000000" pitchFamily="34" charset="-122"/>
                </a:rPr>
                <a:t>timeout</a:t>
              </a:r>
              <a:r>
                <a:rPr lang="zh-CN" altLang="en-US" sz="1600" b="1" dirty="0">
                  <a:solidFill>
                    <a:srgbClr val="313D51"/>
                  </a:solidFill>
                  <a:latin typeface="思源黑体" panose="020B0500000000000000" pitchFamily="34" charset="-122"/>
                  <a:ea typeface="思源黑体" panose="020B0500000000000000" pitchFamily="34" charset="-122"/>
                </a:rPr>
                <a:t>？</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25" name="文本框 24"/>
            <p:cNvSpPr txBox="1"/>
            <p:nvPr/>
          </p:nvSpPr>
          <p:spPr>
            <a:xfrm>
              <a:off x="7630670" y="5234554"/>
              <a:ext cx="3343468" cy="2657672"/>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marL="171450" indent="-171450">
                <a:lnSpc>
                  <a:spcPct val="120000"/>
                </a:lnSpc>
                <a:buFont typeface="Arial" panose="020B0604020202020204" pitchFamily="34" charset="0"/>
                <a:buChar char="•"/>
              </a:pPr>
              <a:r>
                <a:rPr lang="zh-CN" altLang="en-US" sz="1300" dirty="0">
                  <a:solidFill>
                    <a:schemeClr val="tx1">
                      <a:lumMod val="65000"/>
                      <a:lumOff val="35000"/>
                    </a:schemeClr>
                  </a:solidFill>
                  <a:latin typeface="+mn-ea"/>
                  <a:ea typeface="思源黑体" panose="020B0500000000000000" pitchFamily="34" charset="-122"/>
                </a:rPr>
                <a:t>避免多个节点同时触发选举：一旦设置相同</a:t>
              </a:r>
              <a:r>
                <a:rPr lang="en-US" altLang="zh-CN" sz="1300" dirty="0">
                  <a:solidFill>
                    <a:schemeClr val="tx1">
                      <a:lumMod val="65000"/>
                      <a:lumOff val="35000"/>
                    </a:schemeClr>
                  </a:solidFill>
                  <a:latin typeface="+mn-ea"/>
                  <a:ea typeface="思源黑体" panose="020B0500000000000000" pitchFamily="34" charset="-122"/>
                </a:rPr>
                <a:t>timeout</a:t>
              </a:r>
              <a:r>
                <a:rPr lang="zh-CN" altLang="en-US" sz="1300" dirty="0">
                  <a:solidFill>
                    <a:schemeClr val="tx1">
                      <a:lumMod val="65000"/>
                      <a:lumOff val="35000"/>
                    </a:schemeClr>
                  </a:solidFill>
                  <a:latin typeface="+mn-ea"/>
                  <a:ea typeface="思源黑体" panose="020B0500000000000000" pitchFamily="34" charset="-122"/>
                </a:rPr>
                <a:t>，在同一时刻所有节点可能都会同时触发选举，导致选举冲突和分割选票。通过随机化每个节点的超时时间，可以使得节点们在不同的时间触发选举，从而避免多次选举同时发生。</a:t>
              </a:r>
              <a:endParaRPr lang="en-US" altLang="zh-CN" sz="1300" dirty="0">
                <a:solidFill>
                  <a:schemeClr val="tx1">
                    <a:lumMod val="65000"/>
                    <a:lumOff val="35000"/>
                  </a:schemeClr>
                </a:solidFill>
                <a:latin typeface="+mn-ea"/>
                <a:ea typeface="思源黑体" panose="020B0500000000000000" pitchFamily="34" charset="-122"/>
              </a:endParaRPr>
            </a:p>
            <a:p>
              <a:pPr marL="171450" indent="-171450">
                <a:lnSpc>
                  <a:spcPct val="120000"/>
                </a:lnSpc>
                <a:buFont typeface="Arial" panose="020B0604020202020204" pitchFamily="34" charset="0"/>
                <a:buChar char="•"/>
              </a:pPr>
              <a:r>
                <a:rPr lang="zh-CN" altLang="en-US" sz="1300" dirty="0">
                  <a:solidFill>
                    <a:schemeClr val="tx1">
                      <a:lumMod val="65000"/>
                      <a:lumOff val="35000"/>
                    </a:schemeClr>
                  </a:solidFill>
                  <a:latin typeface="+mn-ea"/>
                  <a:ea typeface="思源黑体" panose="020B0500000000000000" pitchFamily="34" charset="-122"/>
                </a:rPr>
                <a:t>减少选票</a:t>
              </a:r>
              <a:r>
                <a:rPr lang="zh-CN" altLang="en-US" sz="1300" dirty="0">
                  <a:solidFill>
                    <a:schemeClr val="tx1">
                      <a:lumMod val="65000"/>
                      <a:lumOff val="35000"/>
                    </a:schemeClr>
                  </a:solidFill>
                  <a:latin typeface="+mn-ea"/>
                  <a:ea typeface="思源黑体" panose="020B0500000000000000" pitchFamily="34" charset="-122"/>
                </a:rPr>
                <a:t>瓜分：可能会导致两个或多个候选人在同一时刻发起选举，导致没有任何候选人能获得超过半数的选票，从而选举无法顺利完成。</a:t>
              </a:r>
              <a:endParaRPr lang="en-US" altLang="zh-CN" sz="1300" dirty="0">
                <a:solidFill>
                  <a:schemeClr val="tx1">
                    <a:lumMod val="65000"/>
                    <a:lumOff val="35000"/>
                  </a:schemeClr>
                </a:solidFill>
                <a:latin typeface="+mn-ea"/>
                <a:ea typeface="思源黑体" panose="020B0500000000000000" pitchFamily="34" charset="-122"/>
              </a:endParaRPr>
            </a:p>
          </p:txBody>
        </p:sp>
      </p:grpSp>
      <p:grpSp>
        <p:nvGrpSpPr>
          <p:cNvPr id="26" name="组合 25"/>
          <p:cNvGrpSpPr/>
          <p:nvPr/>
        </p:nvGrpSpPr>
        <p:grpSpPr>
          <a:xfrm>
            <a:off x="670987" y="1428538"/>
            <a:ext cx="3667719" cy="1440112"/>
            <a:chOff x="1483546" y="614558"/>
            <a:chExt cx="3744633" cy="1701666"/>
          </a:xfrm>
        </p:grpSpPr>
        <p:sp>
          <p:nvSpPr>
            <p:cNvPr id="27" name="TextBox 76"/>
            <p:cNvSpPr txBox="1"/>
            <p:nvPr/>
          </p:nvSpPr>
          <p:spPr>
            <a:xfrm>
              <a:off x="1483546" y="614558"/>
              <a:ext cx="2223695" cy="430199"/>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rgbClr val="313D51"/>
                  </a:solidFill>
                  <a:latin typeface="+mn-ea"/>
                  <a:ea typeface="思源黑体" panose="020B0500000000000000" pitchFamily="34" charset="-122"/>
                </a:rPr>
                <a:t>可以用</a:t>
              </a:r>
              <a:r>
                <a:rPr lang="en-US" altLang="zh-CN" sz="1600" dirty="0">
                  <a:solidFill>
                    <a:srgbClr val="313D51"/>
                  </a:solidFill>
                  <a:latin typeface="+mn-ea"/>
                  <a:ea typeface="思源黑体" panose="020B0500000000000000" pitchFamily="34" charset="-122"/>
                </a:rPr>
                <a:t>Raft</a:t>
              </a:r>
              <a:r>
                <a:rPr lang="zh-CN" altLang="en-US" sz="1600" dirty="0">
                  <a:solidFill>
                    <a:srgbClr val="313D51"/>
                  </a:solidFill>
                  <a:latin typeface="+mn-ea"/>
                  <a:ea typeface="思源黑体" panose="020B0500000000000000" pitchFamily="34" charset="-122"/>
                </a:rPr>
                <a:t>做什么？</a:t>
              </a:r>
              <a:endParaRPr lang="en-US" altLang="zh-CN" sz="1600" dirty="0">
                <a:solidFill>
                  <a:srgbClr val="313D51"/>
                </a:solidFill>
                <a:latin typeface="+mn-ea"/>
                <a:ea typeface="思源黑体" panose="020B0500000000000000" pitchFamily="34" charset="-122"/>
              </a:endParaRPr>
            </a:p>
          </p:txBody>
        </p:sp>
        <p:sp>
          <p:nvSpPr>
            <p:cNvPr id="28" name="文本框 27"/>
            <p:cNvSpPr txBox="1"/>
            <p:nvPr/>
          </p:nvSpPr>
          <p:spPr>
            <a:xfrm>
              <a:off x="1512214" y="1009721"/>
              <a:ext cx="3715965" cy="1306503"/>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分布式数据库</a:t>
              </a:r>
              <a:endParaRPr lang="en-US" altLang="zh-CN" dirty="0">
                <a:solidFill>
                  <a:schemeClr val="tx1">
                    <a:lumMod val="65000"/>
                    <a:lumOff val="35000"/>
                  </a:schemeClr>
                </a:solidFill>
                <a:latin typeface="+mn-ea"/>
                <a:ea typeface="思源黑体" panose="020B0500000000000000" pitchFamily="34" charset="-122"/>
              </a:endParaRPr>
            </a:p>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基于 </a:t>
              </a:r>
              <a:r>
                <a:rPr lang="en-US" altLang="zh-CN" dirty="0" err="1">
                  <a:solidFill>
                    <a:schemeClr val="tx1">
                      <a:lumMod val="65000"/>
                      <a:lumOff val="35000"/>
                    </a:schemeClr>
                  </a:solidFill>
                  <a:latin typeface="+mn-ea"/>
                  <a:ea typeface="思源黑体" panose="020B0500000000000000" pitchFamily="34" charset="-122"/>
                </a:rPr>
                <a:t>DLedger</a:t>
              </a:r>
              <a:r>
                <a:rPr lang="en-US" altLang="zh-CN" dirty="0">
                  <a:solidFill>
                    <a:schemeClr val="tx1">
                      <a:lumMod val="65000"/>
                      <a:lumOff val="35000"/>
                    </a:schemeClr>
                  </a:solidFill>
                  <a:latin typeface="+mn-ea"/>
                  <a:ea typeface="思源黑体" panose="020B0500000000000000" pitchFamily="34" charset="-122"/>
                </a:rPr>
                <a:t> </a:t>
              </a:r>
              <a:r>
                <a:rPr lang="zh-CN" altLang="en-US" dirty="0">
                  <a:solidFill>
                    <a:schemeClr val="tx1">
                      <a:lumMod val="65000"/>
                      <a:lumOff val="35000"/>
                    </a:schemeClr>
                  </a:solidFill>
                  <a:latin typeface="+mn-ea"/>
                  <a:ea typeface="思源黑体" panose="020B0500000000000000" pitchFamily="34" charset="-122"/>
                </a:rPr>
                <a:t>实现多节点的缓存同步更新</a:t>
              </a:r>
              <a:endParaRPr lang="en-US" altLang="zh-CN" dirty="0">
                <a:solidFill>
                  <a:schemeClr val="tx1">
                    <a:lumMod val="65000"/>
                    <a:lumOff val="35000"/>
                  </a:schemeClr>
                </a:solidFill>
                <a:latin typeface="+mn-ea"/>
                <a:ea typeface="思源黑体" panose="020B0500000000000000" pitchFamily="34" charset="-122"/>
              </a:endParaRPr>
            </a:p>
            <a:p>
              <a:pPr marL="171450" indent="-171450" algn="l">
                <a:lnSpc>
                  <a:spcPct val="120000"/>
                </a:lnSpc>
                <a:buFont typeface="Arial" panose="020B0604020202020204" pitchFamily="34" charset="0"/>
                <a:buChar char="•"/>
              </a:pPr>
              <a:r>
                <a:rPr lang="zh-CN" altLang="en-US" dirty="0">
                  <a:solidFill>
                    <a:schemeClr val="tx1">
                      <a:lumMod val="65000"/>
                      <a:lumOff val="35000"/>
                    </a:schemeClr>
                  </a:solidFill>
                  <a:latin typeface="+mn-ea"/>
                  <a:ea typeface="思源黑体" panose="020B0500000000000000" pitchFamily="34" charset="-122"/>
                </a:rPr>
                <a:t>基于日志复制的副本容错处理</a:t>
              </a:r>
              <a:endParaRPr lang="en-US" altLang="zh-CN" dirty="0">
                <a:solidFill>
                  <a:schemeClr val="tx1">
                    <a:lumMod val="65000"/>
                    <a:lumOff val="35000"/>
                  </a:schemeClr>
                </a:solidFill>
                <a:latin typeface="+mn-ea"/>
                <a:ea typeface="思源黑体" panose="020B0500000000000000" pitchFamily="34" charset="-122"/>
              </a:endParaRPr>
            </a:p>
          </p:txBody>
        </p:sp>
      </p:grpSp>
      <p:grpSp>
        <p:nvGrpSpPr>
          <p:cNvPr id="29" name="组合 28"/>
          <p:cNvGrpSpPr/>
          <p:nvPr/>
        </p:nvGrpSpPr>
        <p:grpSpPr>
          <a:xfrm>
            <a:off x="7248768" y="1256455"/>
            <a:ext cx="4301614" cy="2386715"/>
            <a:chOff x="7630667" y="1233230"/>
            <a:chExt cx="4198631" cy="1238033"/>
          </a:xfrm>
        </p:grpSpPr>
        <p:sp>
          <p:nvSpPr>
            <p:cNvPr id="30" name="TextBox 76"/>
            <p:cNvSpPr txBox="1"/>
            <p:nvPr/>
          </p:nvSpPr>
          <p:spPr>
            <a:xfrm>
              <a:off x="7630667" y="1233230"/>
              <a:ext cx="4198631" cy="1126939"/>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像</a:t>
              </a:r>
              <a:r>
                <a:rPr lang="en-US" altLang="zh-CN" sz="1600" b="1" dirty="0">
                  <a:solidFill>
                    <a:srgbClr val="313D51"/>
                  </a:solidFill>
                  <a:latin typeface="思源黑体" panose="020B0500000000000000" pitchFamily="34" charset="-122"/>
                  <a:ea typeface="思源黑体" panose="020B0500000000000000" pitchFamily="34" charset="-122"/>
                </a:rPr>
                <a:t>Raft</a:t>
              </a:r>
              <a:r>
                <a:rPr lang="zh-CN" altLang="en-US" sz="1600" b="1" dirty="0">
                  <a:solidFill>
                    <a:srgbClr val="313D51"/>
                  </a:solidFill>
                  <a:latin typeface="思源黑体" panose="020B0500000000000000" pitchFamily="34" charset="-122"/>
                  <a:ea typeface="思源黑体" panose="020B0500000000000000" pitchFamily="34" charset="-122"/>
                </a:rPr>
                <a:t>这样的系统是否可以在集群中只有少数处于活动状态时生存并继续运行？</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34" name="文本框 33"/>
            <p:cNvSpPr txBox="1"/>
            <p:nvPr/>
          </p:nvSpPr>
          <p:spPr>
            <a:xfrm>
              <a:off x="7630667" y="1553264"/>
              <a:ext cx="4124501" cy="917999"/>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300" dirty="0">
                  <a:solidFill>
                    <a:schemeClr val="tx1">
                      <a:lumMod val="65000"/>
                      <a:lumOff val="35000"/>
                    </a:schemeClr>
                  </a:solidFill>
                  <a:latin typeface="+mn-ea"/>
                  <a:ea typeface="思源黑体" panose="020B0500000000000000" pitchFamily="34" charset="-122"/>
                </a:rPr>
                <a:t>不可以。在</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中，系统通过多数派原则来维护一致性。只有大多数服务器处于活跃状态，才能够参与选举和日志复制。若集群中只有少数服务器存活，则无法选举出一个领导者，或者无法保证日志复制的一致性。</a:t>
              </a:r>
              <a:r>
                <a:rPr lang="zh-CN" altLang="en-US" sz="1300" b="1" dirty="0">
                  <a:solidFill>
                    <a:schemeClr val="accent1">
                      <a:lumMod val="75000"/>
                    </a:schemeClr>
                  </a:solidFill>
                  <a:latin typeface="+mn-ea"/>
                  <a:ea typeface="思源黑体" panose="020B0500000000000000" pitchFamily="34" charset="-122"/>
                </a:rPr>
                <a:t>因此，</a:t>
              </a:r>
              <a:r>
                <a:rPr lang="en-US" altLang="zh-CN" sz="1300" b="1" dirty="0">
                  <a:solidFill>
                    <a:schemeClr val="accent1">
                      <a:lumMod val="75000"/>
                    </a:schemeClr>
                  </a:solidFill>
                  <a:latin typeface="+mn-ea"/>
                  <a:ea typeface="思源黑体" panose="020B0500000000000000" pitchFamily="34" charset="-122"/>
                </a:rPr>
                <a:t>Raft</a:t>
              </a:r>
              <a:r>
                <a:rPr lang="zh-CN" altLang="en-US" sz="1300" b="1" dirty="0">
                  <a:solidFill>
                    <a:schemeClr val="accent1">
                      <a:lumMod val="75000"/>
                    </a:schemeClr>
                  </a:solidFill>
                  <a:latin typeface="+mn-ea"/>
                  <a:ea typeface="思源黑体" panose="020B0500000000000000" pitchFamily="34" charset="-122"/>
                </a:rPr>
                <a:t>这样的系统通常需要至少一半以上的服务器保持活跃状态才能继续运行和维持一致性。</a:t>
              </a:r>
              <a:endParaRPr lang="zh-CN" altLang="en-US" sz="1300" b="1" dirty="0">
                <a:solidFill>
                  <a:schemeClr val="accent1">
                    <a:lumMod val="75000"/>
                  </a:schemeClr>
                </a:solidFill>
                <a:latin typeface="+mn-ea"/>
                <a:ea typeface="思源黑体" panose="020B0500000000000000" pitchFamily="34" charset="-122"/>
              </a:endParaRPr>
            </a:p>
            <a:p>
              <a:pPr>
                <a:lnSpc>
                  <a:spcPct val="120000"/>
                </a:lnSpc>
              </a:pPr>
              <a:r>
                <a:rPr lang="zh-CN" altLang="en-US" sz="1300" b="1">
                  <a:solidFill>
                    <a:schemeClr val="accent3"/>
                  </a:solidFill>
                  <a:sym typeface="+mn-ea"/>
                </a:rPr>
                <a:t>TestFailNoAgree2B测试该</a:t>
              </a:r>
              <a:r>
                <a:rPr lang="zh-CN" altLang="en-US" sz="1300" b="1">
                  <a:solidFill>
                    <a:schemeClr val="accent3"/>
                  </a:solidFill>
                  <a:sym typeface="+mn-ea"/>
                </a:rPr>
                <a:t>情况。</a:t>
              </a:r>
              <a:endParaRPr lang="zh-CN" altLang="en-US" sz="1300" b="1">
                <a:solidFill>
                  <a:schemeClr val="accent3"/>
                </a:solidFill>
                <a:sym typeface="+mn-ea"/>
              </a:endParaRPr>
            </a:p>
          </p:txBody>
        </p:sp>
      </p:grpSp>
      <p:grpSp>
        <p:nvGrpSpPr>
          <p:cNvPr id="36" name="组合 35"/>
          <p:cNvGrpSpPr/>
          <p:nvPr/>
        </p:nvGrpSpPr>
        <p:grpSpPr>
          <a:xfrm>
            <a:off x="670988" y="3795057"/>
            <a:ext cx="3682066" cy="2611251"/>
            <a:chOff x="925525" y="4778746"/>
            <a:chExt cx="4124643" cy="1359163"/>
          </a:xfrm>
        </p:grpSpPr>
        <p:sp>
          <p:nvSpPr>
            <p:cNvPr id="40" name="TextBox 76"/>
            <p:cNvSpPr txBox="1"/>
            <p:nvPr/>
          </p:nvSpPr>
          <p:spPr>
            <a:xfrm>
              <a:off x="925525" y="4778746"/>
              <a:ext cx="4124643" cy="777810"/>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什么是拜占庭问题？它会使</a:t>
              </a:r>
              <a:r>
                <a:rPr lang="en-US" altLang="zh-CN" sz="1600" b="1" dirty="0">
                  <a:solidFill>
                    <a:srgbClr val="313D51"/>
                  </a:solidFill>
                  <a:latin typeface="思源黑体" panose="020B0500000000000000" pitchFamily="34" charset="-122"/>
                  <a:ea typeface="思源黑体" panose="020B0500000000000000" pitchFamily="34" charset="-122"/>
                </a:rPr>
                <a:t>Raft</a:t>
              </a:r>
              <a:r>
                <a:rPr lang="zh-CN" altLang="en-US" sz="1600" b="1" dirty="0">
                  <a:solidFill>
                    <a:srgbClr val="313D51"/>
                  </a:solidFill>
                  <a:latin typeface="思源黑体" panose="020B0500000000000000" pitchFamily="34" charset="-122"/>
                  <a:ea typeface="思源黑体" panose="020B0500000000000000" pitchFamily="34" charset="-122"/>
                </a:rPr>
                <a:t>失效吗？请阐述理由。</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41" name="文本框 40"/>
            <p:cNvSpPr txBox="1"/>
            <p:nvPr/>
          </p:nvSpPr>
          <p:spPr>
            <a:xfrm>
              <a:off x="925525" y="5100256"/>
              <a:ext cx="4124643" cy="1037653"/>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l">
                <a:lnSpc>
                  <a:spcPct val="120000"/>
                </a:lnSpc>
              </a:pPr>
              <a:r>
                <a:rPr lang="zh-CN" altLang="en-US" sz="1300" dirty="0">
                  <a:solidFill>
                    <a:schemeClr val="tx1">
                      <a:lumMod val="65000"/>
                      <a:lumOff val="35000"/>
                    </a:schemeClr>
                  </a:solidFill>
                  <a:latin typeface="+mn-ea"/>
                  <a:ea typeface="思源黑体" panose="020B0500000000000000" pitchFamily="34" charset="-122"/>
                </a:rPr>
                <a:t>拜占庭问题是指在一个分布式系统中，一些节点可能会故意提供错误的、欺骗性的或者不一致的消息，导致系统无法达成一致性决策的问题。</a:t>
              </a:r>
              <a:endParaRPr lang="en-US" altLang="zh-CN" sz="1300" dirty="0">
                <a:solidFill>
                  <a:schemeClr val="tx1">
                    <a:lumMod val="65000"/>
                    <a:lumOff val="35000"/>
                  </a:schemeClr>
                </a:solidFill>
                <a:latin typeface="+mn-ea"/>
                <a:ea typeface="思源黑体" panose="020B0500000000000000" pitchFamily="34" charset="-122"/>
              </a:endParaRPr>
            </a:p>
            <a:p>
              <a:pPr algn="l">
                <a:lnSpc>
                  <a:spcPct val="120000"/>
                </a:lnSpc>
              </a:pPr>
              <a:r>
                <a:rPr lang="zh-CN" altLang="en-US" sz="1300" b="1" dirty="0">
                  <a:solidFill>
                    <a:schemeClr val="accent1">
                      <a:lumMod val="75000"/>
                    </a:schemeClr>
                  </a:solidFill>
                  <a:latin typeface="+mn-ea"/>
                  <a:ea typeface="思源黑体" panose="020B0500000000000000" pitchFamily="34" charset="-122"/>
                </a:rPr>
                <a:t>拜占庭问题会使</a:t>
              </a:r>
              <a:r>
                <a:rPr lang="en-US" altLang="zh-CN" sz="1300" b="1" dirty="0">
                  <a:solidFill>
                    <a:schemeClr val="accent1">
                      <a:lumMod val="75000"/>
                    </a:schemeClr>
                  </a:solidFill>
                  <a:latin typeface="+mn-ea"/>
                  <a:ea typeface="思源黑体" panose="020B0500000000000000" pitchFamily="34" charset="-122"/>
                </a:rPr>
                <a:t>Raft</a:t>
              </a:r>
              <a:r>
                <a:rPr lang="zh-CN" altLang="en-US" sz="1300" b="1" dirty="0">
                  <a:solidFill>
                    <a:schemeClr val="accent1">
                      <a:lumMod val="75000"/>
                    </a:schemeClr>
                  </a:solidFill>
                  <a:latin typeface="+mn-ea"/>
                  <a:ea typeface="思源黑体" panose="020B0500000000000000" pitchFamily="34" charset="-122"/>
                </a:rPr>
                <a:t>协议失效。</a:t>
              </a:r>
              <a:r>
                <a:rPr lang="zh-CN" altLang="en-US" sz="1300" dirty="0">
                  <a:solidFill>
                    <a:schemeClr val="tx1">
                      <a:lumMod val="65000"/>
                      <a:lumOff val="35000"/>
                    </a:schemeClr>
                  </a:solidFill>
                  <a:latin typeface="+mn-ea"/>
                  <a:ea typeface="思源黑体" panose="020B0500000000000000" pitchFamily="34" charset="-122"/>
                </a:rPr>
                <a:t>发送虚假的日志条目或伪造投票信息，进而影响选举过程或导致日志的不一致，使得</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协议无法正常工作。具体表现为</a:t>
              </a:r>
              <a:r>
                <a:rPr lang="en-US" altLang="zh-CN" sz="1300" dirty="0">
                  <a:solidFill>
                    <a:schemeClr val="tx1">
                      <a:lumMod val="65000"/>
                      <a:lumOff val="35000"/>
                    </a:schemeClr>
                  </a:solidFill>
                  <a:latin typeface="+mn-ea"/>
                  <a:ea typeface="思源黑体" panose="020B0500000000000000" pitchFamily="34" charset="-122"/>
                </a:rPr>
                <a:t>Raft</a:t>
              </a:r>
              <a:r>
                <a:rPr lang="zh-CN" altLang="en-US" sz="1300" dirty="0">
                  <a:solidFill>
                    <a:schemeClr val="tx1">
                      <a:lumMod val="65000"/>
                      <a:lumOff val="35000"/>
                    </a:schemeClr>
                  </a:solidFill>
                  <a:latin typeface="+mn-ea"/>
                  <a:ea typeface="思源黑体" panose="020B0500000000000000" pitchFamily="34" charset="-122"/>
                </a:rPr>
                <a:t>将无法区分这些恶意行为，进而导致选举失败、系统状态不一致，或者数据丢失。</a:t>
              </a:r>
              <a:endParaRPr lang="en-US" altLang="zh-CN" sz="1300" dirty="0">
                <a:solidFill>
                  <a:schemeClr val="tx1">
                    <a:lumMod val="65000"/>
                    <a:lumOff val="35000"/>
                  </a:schemeClr>
                </a:solidFill>
                <a:latin typeface="+mn-ea"/>
                <a:ea typeface="思源黑体" panose="020B0500000000000000" pitchFamily="34" charset="-122"/>
              </a:endParaRPr>
            </a:p>
          </p:txBody>
        </p:sp>
      </p:grpSp>
      <p:grpSp>
        <p:nvGrpSpPr>
          <p:cNvPr id="42" name="组合 41"/>
          <p:cNvGrpSpPr/>
          <p:nvPr/>
        </p:nvGrpSpPr>
        <p:grpSpPr>
          <a:xfrm>
            <a:off x="4479494" y="2560345"/>
            <a:ext cx="3031650" cy="3041200"/>
            <a:chOff x="4294766" y="2006319"/>
            <a:chExt cx="3643450" cy="3654930"/>
          </a:xfrm>
        </p:grpSpPr>
        <p:sp>
          <p:nvSpPr>
            <p:cNvPr id="47" name="任意多边形 23"/>
            <p:cNvSpPr/>
            <p:nvPr/>
          </p:nvSpPr>
          <p:spPr>
            <a:xfrm rot="5400000" flipV="1">
              <a:off x="5818392" y="2006318"/>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48" name="任意多边形 24"/>
            <p:cNvSpPr/>
            <p:nvPr/>
          </p:nvSpPr>
          <p:spPr>
            <a:xfrm rot="16200000" flipH="1" flipV="1">
              <a:off x="4294767" y="2006318"/>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49" name="任意多边形 25"/>
            <p:cNvSpPr/>
            <p:nvPr/>
          </p:nvSpPr>
          <p:spPr>
            <a:xfrm rot="5400000" flipH="1" flipV="1">
              <a:off x="5818392" y="3541424"/>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50" name="任意多边形 26"/>
            <p:cNvSpPr/>
            <p:nvPr/>
          </p:nvSpPr>
          <p:spPr>
            <a:xfrm rot="16200000" flipV="1">
              <a:off x="4294767" y="3541424"/>
              <a:ext cx="2119824" cy="2119825"/>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244C89"/>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spcBef>
                  <a:spcPct val="0"/>
                </a:spcBef>
                <a:buChar char="•"/>
              </a:pPr>
              <a:endParaRPr lang="zh-CN" altLang="en-US" sz="1600" dirty="0">
                <a:solidFill>
                  <a:srgbClr val="433D3C"/>
                </a:solidFill>
                <a:latin typeface="思源黑体" panose="020B0500000000000000" pitchFamily="34" charset="-122"/>
                <a:ea typeface="思源黑体" panose="020B0500000000000000" pitchFamily="34" charset="-122"/>
              </a:endParaRPr>
            </a:p>
          </p:txBody>
        </p:sp>
        <p:sp>
          <p:nvSpPr>
            <p:cNvPr id="52" name="Oval 10"/>
            <p:cNvSpPr>
              <a:spLocks noChangeArrowheads="1"/>
            </p:cNvSpPr>
            <p:nvPr/>
          </p:nvSpPr>
          <p:spPr bwMode="auto">
            <a:xfrm>
              <a:off x="5878795" y="2109857"/>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1</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3" name="Oval 10"/>
            <p:cNvSpPr>
              <a:spLocks noChangeArrowheads="1"/>
            </p:cNvSpPr>
            <p:nvPr/>
          </p:nvSpPr>
          <p:spPr bwMode="auto">
            <a:xfrm>
              <a:off x="7439592" y="365796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2</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4" name="Oval 10"/>
            <p:cNvSpPr>
              <a:spLocks noChangeArrowheads="1"/>
            </p:cNvSpPr>
            <p:nvPr/>
          </p:nvSpPr>
          <p:spPr bwMode="auto">
            <a:xfrm>
              <a:off x="5929551" y="518069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3</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sp>
          <p:nvSpPr>
            <p:cNvPr id="55" name="Oval 10"/>
            <p:cNvSpPr>
              <a:spLocks noChangeArrowheads="1"/>
            </p:cNvSpPr>
            <p:nvPr/>
          </p:nvSpPr>
          <p:spPr bwMode="auto">
            <a:xfrm>
              <a:off x="4406821" y="3657964"/>
              <a:ext cx="366598" cy="366598"/>
            </a:xfrm>
            <a:prstGeom prst="ellipse">
              <a:avLst/>
            </a:prstGeom>
            <a:solidFill>
              <a:schemeClr val="bg2"/>
            </a:solidFill>
            <a:ln w="28575">
              <a:noFill/>
            </a:ln>
          </p:spPr>
          <p:txBody>
            <a:bodyPr vert="horz" wrap="square" lIns="91440" tIns="45720" rIns="91440" bIns="45720" numCol="1" anchor="t" anchorCtr="0" compatLnSpc="1"/>
            <a:lstStyle/>
            <a:p>
              <a:pPr algn="ctr">
                <a:lnSpc>
                  <a:spcPct val="120000"/>
                </a:lnSpc>
              </a:pPr>
              <a:r>
                <a:rPr lang="en-US" altLang="zh-CN" sz="1100" b="1" dirty="0">
                  <a:solidFill>
                    <a:srgbClr val="433D3C"/>
                  </a:solidFill>
                  <a:latin typeface="思源黑体" panose="020B0500000000000000" pitchFamily="34" charset="-122"/>
                  <a:ea typeface="思源黑体" panose="020B0500000000000000" pitchFamily="34" charset="-122"/>
                </a:rPr>
                <a:t>4</a:t>
              </a:r>
              <a:endParaRPr lang="zh-CN" altLang="en-US" sz="1100" b="1" dirty="0">
                <a:solidFill>
                  <a:srgbClr val="433D3C"/>
                </a:solidFill>
                <a:latin typeface="思源黑体" panose="020B0500000000000000" pitchFamily="34" charset="-122"/>
                <a:ea typeface="思源黑体" panose="020B0500000000000000" pitchFamily="34" charset="-122"/>
              </a:endParaRPr>
            </a:p>
          </p:txBody>
        </p:sp>
      </p:grpSp>
      <p:grpSp>
        <p:nvGrpSpPr>
          <p:cNvPr id="3" name="组合 2"/>
          <p:cNvGrpSpPr/>
          <p:nvPr/>
        </p:nvGrpSpPr>
        <p:grpSpPr>
          <a:xfrm>
            <a:off x="3674953" y="2184326"/>
            <a:ext cx="4634674" cy="2948847"/>
            <a:chOff x="1842977" y="1032165"/>
            <a:chExt cx="6566591" cy="3556974"/>
          </a:xfrm>
        </p:grpSpPr>
        <p:sp>
          <p:nvSpPr>
            <p:cNvPr id="2" name="矩形: 圆角 1"/>
            <p:cNvSpPr/>
            <p:nvPr/>
          </p:nvSpPr>
          <p:spPr>
            <a:xfrm>
              <a:off x="1842977" y="1032165"/>
              <a:ext cx="6444071" cy="35569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31" name="组合 30"/>
            <p:cNvGrpSpPr/>
            <p:nvPr/>
          </p:nvGrpSpPr>
          <p:grpSpPr>
            <a:xfrm>
              <a:off x="2092099" y="1235183"/>
              <a:ext cx="6317469" cy="2695244"/>
              <a:chOff x="6830797" y="4323667"/>
              <a:chExt cx="5674741" cy="3184762"/>
            </a:xfrm>
          </p:grpSpPr>
          <p:sp>
            <p:nvSpPr>
              <p:cNvPr id="32" name="TextBox 76"/>
              <p:cNvSpPr txBox="1"/>
              <p:nvPr/>
            </p:nvSpPr>
            <p:spPr>
              <a:xfrm>
                <a:off x="6905992" y="4323667"/>
                <a:ext cx="5599546" cy="428683"/>
              </a:xfrm>
              <a:prstGeom prst="rect">
                <a:avLst/>
              </a:prstGeom>
              <a:noFill/>
            </p:spPr>
            <p:txBody>
              <a:bodyPr wrap="square" rtlCol="0">
                <a:spAutoFit/>
              </a:bodyPr>
              <a:lstStyle/>
              <a:p>
                <a:pPr>
                  <a:lnSpc>
                    <a:spcPct val="120000"/>
                  </a:lnSpc>
                </a:pPr>
                <a:r>
                  <a:rPr lang="zh-CN" altLang="en-US" sz="1600" b="1" dirty="0">
                    <a:solidFill>
                      <a:srgbClr val="313D51"/>
                    </a:solidFill>
                    <a:latin typeface="思源黑体" panose="020B0500000000000000" pitchFamily="34" charset="-122"/>
                    <a:ea typeface="思源黑体" panose="020B0500000000000000" pitchFamily="34" charset="-122"/>
                  </a:rPr>
                  <a:t>选举</a:t>
                </a:r>
                <a:r>
                  <a:rPr lang="en-US" altLang="zh-CN" sz="1600" b="1" dirty="0">
                    <a:solidFill>
                      <a:srgbClr val="313D51"/>
                    </a:solidFill>
                    <a:latin typeface="思源黑体" panose="020B0500000000000000" pitchFamily="34" charset="-122"/>
                    <a:ea typeface="思源黑体" panose="020B0500000000000000" pitchFamily="34" charset="-122"/>
                  </a:rPr>
                  <a:t>timeout</a:t>
                </a:r>
                <a:r>
                  <a:rPr lang="zh-CN" altLang="en-US" sz="1600" b="1" dirty="0">
                    <a:solidFill>
                      <a:srgbClr val="313D51"/>
                    </a:solidFill>
                    <a:latin typeface="思源黑体" panose="020B0500000000000000" pitchFamily="34" charset="-122"/>
                    <a:ea typeface="思源黑体" panose="020B0500000000000000" pitchFamily="34" charset="-122"/>
                  </a:rPr>
                  <a:t>设置太小会有什么影响？</a:t>
                </a:r>
                <a:endParaRPr lang="en-US" altLang="zh-CN" sz="1600" b="1" dirty="0">
                  <a:solidFill>
                    <a:srgbClr val="313D51"/>
                  </a:solidFill>
                  <a:latin typeface="思源黑体" panose="020B0500000000000000" pitchFamily="34" charset="-122"/>
                  <a:ea typeface="思源黑体" panose="020B0500000000000000" pitchFamily="34" charset="-122"/>
                </a:endParaRPr>
              </a:p>
            </p:txBody>
          </p:sp>
          <p:sp>
            <p:nvSpPr>
              <p:cNvPr id="33" name="文本框 32"/>
              <p:cNvSpPr txBox="1"/>
              <p:nvPr/>
            </p:nvSpPr>
            <p:spPr>
              <a:xfrm>
                <a:off x="6830797" y="4869125"/>
                <a:ext cx="5340908" cy="2639304"/>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300" dirty="0">
                    <a:solidFill>
                      <a:schemeClr val="tx1">
                        <a:lumMod val="65000"/>
                        <a:lumOff val="35000"/>
                      </a:schemeClr>
                    </a:solidFill>
                    <a:latin typeface="+mn-ea"/>
                    <a:ea typeface="思源黑体" panose="020B0500000000000000" pitchFamily="34" charset="-122"/>
                  </a:rPr>
                  <a:t>如果选举超时时间设置得太小，可能会导致节点在收到</a:t>
                </a:r>
                <a:r>
                  <a:rPr lang="en-US" altLang="zh-CN" sz="1300" dirty="0">
                    <a:solidFill>
                      <a:schemeClr val="tx1">
                        <a:lumMod val="65000"/>
                        <a:lumOff val="35000"/>
                      </a:schemeClr>
                    </a:solidFill>
                    <a:latin typeface="+mn-ea"/>
                    <a:ea typeface="思源黑体" panose="020B0500000000000000" pitchFamily="34" charset="-122"/>
                  </a:rPr>
                  <a:t>Leader</a:t>
                </a:r>
                <a:r>
                  <a:rPr lang="zh-CN" altLang="en-US" sz="1300" dirty="0">
                    <a:solidFill>
                      <a:schemeClr val="tx1">
                        <a:lumMod val="65000"/>
                        <a:lumOff val="35000"/>
                      </a:schemeClr>
                    </a:solidFill>
                    <a:latin typeface="+mn-ea"/>
                    <a:ea typeface="思源黑体" panose="020B0500000000000000" pitchFamily="34" charset="-122"/>
                  </a:rPr>
                  <a:t>的正常心跳之前就触发选举，从而</a:t>
                </a:r>
                <a:r>
                  <a:rPr lang="zh-CN" altLang="en-US" sz="1300" b="1" dirty="0">
                    <a:solidFill>
                      <a:schemeClr val="accent1">
                        <a:lumMod val="75000"/>
                      </a:schemeClr>
                    </a:solidFill>
                    <a:latin typeface="+mn-ea"/>
                    <a:ea typeface="思源黑体" panose="020B0500000000000000" pitchFamily="34" charset="-122"/>
                  </a:rPr>
                  <a:t>引发不必要的选举过程</a:t>
                </a:r>
                <a:r>
                  <a:rPr lang="zh-CN" altLang="en-US" sz="1300" dirty="0">
                    <a:solidFill>
                      <a:schemeClr val="tx1">
                        <a:lumMod val="65000"/>
                        <a:lumOff val="35000"/>
                      </a:schemeClr>
                    </a:solidFill>
                    <a:latin typeface="+mn-ea"/>
                    <a:ea typeface="思源黑体" panose="020B0500000000000000" pitchFamily="34" charset="-122"/>
                  </a:rPr>
                  <a:t>。这种情况会</a:t>
                </a:r>
                <a:r>
                  <a:rPr lang="zh-CN" altLang="en-US" sz="1300" b="1" dirty="0">
                    <a:solidFill>
                      <a:schemeClr val="accent1">
                        <a:lumMod val="75000"/>
                      </a:schemeClr>
                    </a:solidFill>
                    <a:latin typeface="+mn-ea"/>
                    <a:ea typeface="思源黑体" panose="020B0500000000000000" pitchFamily="34" charset="-122"/>
                  </a:rPr>
                  <a:t>显著增加系统发生选举冲突和分割选票的概率，进而影响集群的稳定性</a:t>
                </a:r>
                <a:r>
                  <a:rPr lang="zh-CN" altLang="en-US" sz="1300" dirty="0">
                    <a:solidFill>
                      <a:schemeClr val="tx1">
                        <a:lumMod val="65000"/>
                        <a:lumOff val="35000"/>
                      </a:schemeClr>
                    </a:solidFill>
                    <a:latin typeface="+mn-ea"/>
                    <a:ea typeface="思源黑体" panose="020B0500000000000000" pitchFamily="34" charset="-122"/>
                  </a:rPr>
                  <a:t>。如果超时时间过短，节点更容易在没有充分等待心跳的情况下触发选举，可能导致多个节点几乎同时发起选举请求，结果可能会出现选举分割的局面，增加系统的选举开销，降低系统的性能。同时，过短的超时时间还可能使得选举过程变得不可靠，影响系统的容错能力和稳定性。</a:t>
                </a:r>
                <a:endParaRPr lang="en-US" altLang="zh-CN" sz="1300" dirty="0">
                  <a:solidFill>
                    <a:schemeClr val="tx1">
                      <a:lumMod val="65000"/>
                      <a:lumOff val="35000"/>
                    </a:schemeClr>
                  </a:solidFill>
                  <a:latin typeface="+mn-ea"/>
                  <a:ea typeface="思源黑体" panose="020B0500000000000000" pitchFamily="34" charset="-122"/>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3511550" y="2845435"/>
            <a:ext cx="5121275" cy="1014730"/>
          </a:xfrm>
          <a:prstGeom prst="rect">
            <a:avLst/>
          </a:prstGeom>
          <a:noFill/>
        </p:spPr>
        <p:txBody>
          <a:bodyPr wrap="square" rtlCol="0">
            <a:spAutoFit/>
            <a:scene3d>
              <a:camera prst="orthographicFront"/>
              <a:lightRig rig="threePt" dir="t"/>
            </a:scene3d>
            <a:sp3d contourW="12700"/>
          </a:bodyPr>
          <a:lstStyle/>
          <a:p>
            <a:pPr algn="ctr">
              <a:defRPr/>
            </a:pPr>
            <a:r>
              <a:rPr lang="zh-CN" altLang="en-US" sz="6000" b="1" dirty="0">
                <a:solidFill>
                  <a:schemeClr val="bg1"/>
                </a:solidFill>
                <a:latin typeface="思源黑体" panose="020B0500000000000000" pitchFamily="34" charset="-122"/>
                <a:ea typeface="思源黑体" panose="020B0500000000000000" pitchFamily="34" charset="-122"/>
              </a:rPr>
              <a:t>谢谢</a:t>
            </a:r>
            <a:endParaRPr lang="zh-CN" altLang="en-US" sz="60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9" name="图片 18"/>
          <p:cNvPicPr>
            <a:picLocks noChangeAspect="1"/>
          </p:cNvPicPr>
          <p:nvPr/>
        </p:nvPicPr>
        <p:blipFill>
          <a:blip r:embed="rId2"/>
          <a:stretch>
            <a:fillRect/>
          </a:stretch>
        </p:blipFill>
        <p:spPr>
          <a:xfrm>
            <a:off x="5482590" y="1108075"/>
            <a:ext cx="1179195" cy="11791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41545" y="3168015"/>
            <a:ext cx="4830445" cy="768350"/>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Raft</a:t>
            </a:r>
            <a:r>
              <a:rPr lang="zh-CN" altLang="en-US" sz="4400" b="1" dirty="0">
                <a:solidFill>
                  <a:schemeClr val="bg1"/>
                </a:solidFill>
                <a:latin typeface="思源黑体" panose="020B0500000000000000" pitchFamily="34" charset="-122"/>
                <a:ea typeface="思源黑体" panose="020B0500000000000000" pitchFamily="34" charset="-122"/>
              </a:rPr>
              <a:t>技术原理</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433830" y="1028576"/>
            <a:ext cx="1806520" cy="523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p:nvPr>
        </p:nvSpPr>
        <p:spPr>
          <a:xfrm>
            <a:off x="1425568" y="747759"/>
            <a:ext cx="3629564" cy="456129"/>
          </a:xfrm>
        </p:spPr>
        <p:txBody>
          <a:bodyPr/>
          <a:lstStyle/>
          <a:p>
            <a:pPr>
              <a:lnSpc>
                <a:spcPct val="120000"/>
              </a:lnSpc>
            </a:pPr>
            <a:r>
              <a:rPr lang="en-US" altLang="zh-CN" dirty="0"/>
              <a:t>Raft</a:t>
            </a:r>
            <a:r>
              <a:rPr lang="zh-CN" altLang="en-US" dirty="0"/>
              <a:t>基础</a:t>
            </a:r>
            <a:endParaRPr lang="zh-CN" altLang="en-US" dirty="0"/>
          </a:p>
        </p:txBody>
      </p:sp>
      <p:sp>
        <p:nvSpPr>
          <p:cNvPr id="2912" name="矩形 47"/>
          <p:cNvSpPr>
            <a:spLocks noChangeArrowheads="1"/>
          </p:cNvSpPr>
          <p:nvPr/>
        </p:nvSpPr>
        <p:spPr bwMode="auto">
          <a:xfrm>
            <a:off x="5146675" y="1379220"/>
            <a:ext cx="6019800" cy="191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状态：</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Leader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Follower</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逻辑时钟：</a:t>
            </a:r>
            <a:r>
              <a:rPr lang="zh-CN" altLang="en-US" sz="2000" b="1" dirty="0">
                <a:solidFill>
                  <a:schemeClr val="accent3"/>
                </a:solidFill>
                <a:latin typeface="思源黑体" panose="020B0500000000000000" pitchFamily="34" charset="-122"/>
                <a:ea typeface="思源黑体" panose="020B0500000000000000" pitchFamily="34" charset="-122"/>
                <a:sym typeface="方正兰亭黑_GBK" panose="02000000000000000000" pitchFamily="2" charset="-122"/>
              </a:rPr>
              <a:t>任期</a:t>
            </a:r>
            <a:endParaRPr lang="zh-CN" altLang="en-US" sz="2000" b="1" dirty="0">
              <a:solidFill>
                <a:schemeClr val="accent3"/>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对于</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Leader/Candidate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indent="457200">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1.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接收到任期号更大的请求，恢复为</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Follower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indent="457200">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2. 接收到一个任期号</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更小</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的请求，直接拒绝</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p:txBody>
      </p:sp>
      <p:pic>
        <p:nvPicPr>
          <p:cNvPr id="2" name="图片 1"/>
          <p:cNvPicPr>
            <a:picLocks noChangeAspect="1"/>
          </p:cNvPicPr>
          <p:nvPr/>
        </p:nvPicPr>
        <p:blipFill>
          <a:blip r:embed="rId1"/>
          <a:stretch>
            <a:fillRect/>
          </a:stretch>
        </p:blipFill>
        <p:spPr>
          <a:xfrm>
            <a:off x="761365" y="1379220"/>
            <a:ext cx="4117340" cy="1848485"/>
          </a:xfrm>
          <a:prstGeom prst="rect">
            <a:avLst/>
          </a:prstGeom>
        </p:spPr>
      </p:pic>
      <p:sp>
        <p:nvSpPr>
          <p:cNvPr id="4" name="矩形 47"/>
          <p:cNvSpPr>
            <a:spLocks noChangeArrowheads="1"/>
          </p:cNvSpPr>
          <p:nvPr/>
        </p:nvSpPr>
        <p:spPr bwMode="auto">
          <a:xfrm>
            <a:off x="5221605" y="3429000"/>
            <a:ext cx="6019800" cy="154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20000"/>
              </a:lnSpc>
              <a:spcBef>
                <a:spcPct val="0"/>
              </a:spcBef>
              <a:buNone/>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节点间通信：</a:t>
            </a:r>
            <a:r>
              <a:rPr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远程过程调用（RPCs）</a:t>
            </a:r>
            <a:endParaRPr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1. </a:t>
            </a:r>
            <a:r>
              <a:rPr lang="en-US" altLang="zh-CN" sz="2000" b="1" dirty="0">
                <a:solidFill>
                  <a:schemeClr val="accent4"/>
                </a:solidFill>
                <a:latin typeface="思源黑体" panose="020B0500000000000000" pitchFamily="34" charset="-122"/>
                <a:ea typeface="思源黑体" panose="020B0500000000000000" pitchFamily="34" charset="-122"/>
                <a:sym typeface="方正兰亭黑_GBK" panose="02000000000000000000" pitchFamily="2" charset="-122"/>
              </a:rPr>
              <a:t>请求投票（RequestVote） RPCs</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Candidate</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在选举期间</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发起</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a:p>
            <a:pPr>
              <a:lnSpc>
                <a:spcPct val="120000"/>
              </a:lnSpc>
              <a:spcBef>
                <a:spcPct val="0"/>
              </a:spcBef>
              <a:buNone/>
            </a:pP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2. </a:t>
            </a:r>
            <a:r>
              <a:rPr lang="en-US" altLang="zh-CN" sz="2000" b="1" dirty="0">
                <a:solidFill>
                  <a:schemeClr val="accent4"/>
                </a:solidFill>
                <a:latin typeface="思源黑体" panose="020B0500000000000000" pitchFamily="34" charset="-122"/>
                <a:ea typeface="思源黑体" panose="020B0500000000000000" pitchFamily="34" charset="-122"/>
                <a:sym typeface="方正兰亭黑_GBK" panose="02000000000000000000" pitchFamily="2" charset="-122"/>
              </a:rPr>
              <a:t>附加条目（AppendEntries）RPCs</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 Leader</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rPr>
              <a:t>发起</a:t>
            </a:r>
            <a:endPar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方正兰亭黑_GBK" panose="02000000000000000000" pitchFamily="2" charset="-122"/>
            </a:endParaRPr>
          </a:p>
        </p:txBody>
      </p:sp>
      <p:pic>
        <p:nvPicPr>
          <p:cNvPr id="5" name="图片 4"/>
          <p:cNvPicPr>
            <a:picLocks noChangeAspect="1"/>
          </p:cNvPicPr>
          <p:nvPr/>
        </p:nvPicPr>
        <p:blipFill>
          <a:blip r:embed="rId2"/>
          <a:stretch>
            <a:fillRect/>
          </a:stretch>
        </p:blipFill>
        <p:spPr>
          <a:xfrm>
            <a:off x="548640" y="3564890"/>
            <a:ext cx="4441825" cy="1745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93349" y="2443843"/>
            <a:ext cx="1627505" cy="2214880"/>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725" y="2767330"/>
            <a:ext cx="4725670" cy="1568450"/>
          </a:xfrm>
          <a:prstGeom prst="rect">
            <a:avLst/>
          </a:prstGeom>
          <a:noFill/>
        </p:spPr>
        <p:txBody>
          <a:bodyPr wrap="square" rtlCol="0">
            <a:spAutoFit/>
            <a:scene3d>
              <a:camera prst="orthographicFront"/>
              <a:lightRig rig="threePt" dir="t"/>
            </a:scene3d>
            <a:sp3d contourW="12700"/>
          </a:bodyPr>
          <a:lstStyle/>
          <a:p>
            <a:r>
              <a:rPr lang="en-US" altLang="zh-CN" sz="4800" b="1" dirty="0">
                <a:solidFill>
                  <a:schemeClr val="bg1"/>
                </a:solidFill>
                <a:latin typeface="思源黑体" panose="020B0500000000000000" pitchFamily="34" charset="-122"/>
                <a:ea typeface="思源黑体" panose="020B0500000000000000" pitchFamily="34" charset="-122"/>
              </a:rPr>
              <a:t>Leader</a:t>
            </a:r>
            <a:r>
              <a:rPr lang="zh-CN" altLang="en-US" sz="4800" b="1" dirty="0">
                <a:solidFill>
                  <a:schemeClr val="bg1"/>
                </a:solidFill>
                <a:latin typeface="思源黑体" panose="020B0500000000000000" pitchFamily="34" charset="-122"/>
                <a:ea typeface="思源黑体" panose="020B0500000000000000" pitchFamily="34" charset="-122"/>
              </a:rPr>
              <a:t>选举</a:t>
            </a:r>
            <a:endParaRPr lang="zh-CN" altLang="en-US" sz="4800" b="1" dirty="0">
              <a:solidFill>
                <a:schemeClr val="bg1"/>
              </a:solidFill>
              <a:latin typeface="思源黑体" panose="020B0500000000000000" pitchFamily="34" charset="-122"/>
              <a:ea typeface="思源黑体" panose="020B0500000000000000" pitchFamily="34" charset="-122"/>
            </a:endParaRPr>
          </a:p>
          <a:p>
            <a:r>
              <a:rPr lang="en-US" altLang="zh-CN" sz="4800" b="1" dirty="0">
                <a:solidFill>
                  <a:schemeClr val="bg1"/>
                </a:solidFill>
                <a:latin typeface="思源黑体" panose="020B0500000000000000" pitchFamily="34" charset="-122"/>
                <a:ea typeface="思源黑体" panose="020B0500000000000000" pitchFamily="34" charset="-122"/>
              </a:rPr>
              <a:t>MIT 2A</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sym typeface="+mn-ea"/>
              </a:rPr>
              <a:t>Lab 2A</a:t>
            </a:r>
            <a:r>
              <a:rPr lang="en-US" altLang="zh-CN" sz="2800" dirty="0">
                <a:sym typeface="+mn-ea"/>
              </a:rPr>
              <a:t> </a:t>
            </a:r>
            <a:r>
              <a:rPr lang="zh-CN" altLang="en-US" sz="2800" dirty="0">
                <a:sym typeface="+mn-ea"/>
              </a:rPr>
              <a:t>任务说明</a:t>
            </a:r>
            <a:endParaRPr lang="zh-CN" altLang="en-US" sz="2800" dirty="0"/>
          </a:p>
        </p:txBody>
      </p:sp>
      <p:sp>
        <p:nvSpPr>
          <p:cNvPr id="12" name="矩形 11"/>
          <p:cNvSpPr/>
          <p:nvPr/>
        </p:nvSpPr>
        <p:spPr>
          <a:xfrm>
            <a:off x="849630" y="1480820"/>
            <a:ext cx="5024755" cy="3336925"/>
          </a:xfrm>
          <a:prstGeom prst="rect">
            <a:avLst/>
          </a:prstGeom>
        </p:spPr>
        <p:txBody>
          <a:bodyPr wrap="square" lIns="0" tIns="0" rIns="0" bIns="0">
            <a:noAutofit/>
          </a:bodyPr>
          <a:lstStyle/>
          <a:p>
            <a:pPr algn="just">
              <a:lnSpc>
                <a:spcPct val="120000"/>
              </a:lnSpc>
            </a:pPr>
            <a:r>
              <a:rPr sz="2400">
                <a:ea typeface="思源黑体" panose="020B0500000000000000" pitchFamily="34" charset="-122"/>
              </a:rPr>
              <a:t>实现Raft的leader选举和心跳机制。</a:t>
            </a:r>
            <a:endParaRPr sz="2400">
              <a:ea typeface="思源黑体" panose="020B0500000000000000" pitchFamily="34" charset="-122"/>
            </a:endParaRPr>
          </a:p>
          <a:p>
            <a:pPr algn="just">
              <a:lnSpc>
                <a:spcPct val="120000"/>
              </a:lnSpc>
            </a:pPr>
            <a:r>
              <a:rPr sz="2400">
                <a:ea typeface="思源黑体" panose="020B0500000000000000" pitchFamily="34" charset="-122"/>
              </a:rPr>
              <a:t>Part 2A的目标：</a:t>
            </a:r>
            <a:endParaRPr sz="2400">
              <a:ea typeface="思源黑体" panose="020B0500000000000000" pitchFamily="34" charset="-122"/>
            </a:endParaRPr>
          </a:p>
          <a:p>
            <a:pPr algn="just">
              <a:lnSpc>
                <a:spcPct val="120000"/>
              </a:lnSpc>
            </a:pPr>
            <a:r>
              <a:rPr sz="2400">
                <a:ea typeface="思源黑体" panose="020B0500000000000000" pitchFamily="34" charset="-122"/>
              </a:rPr>
              <a:t> </a:t>
            </a:r>
            <a:r>
              <a:rPr lang="en-US" sz="2400">
                <a:ea typeface="思源黑体" panose="020B0500000000000000" pitchFamily="34" charset="-122"/>
              </a:rPr>
              <a:t>       </a:t>
            </a:r>
            <a:r>
              <a:rPr sz="2400">
                <a:ea typeface="思源黑体" panose="020B0500000000000000" pitchFamily="34" charset="-122"/>
              </a:rPr>
              <a:t>选出一个leader，在没有故障的情况下，这个leader仍然是leader；如果旧leader故障，或者旧leader的数据包丢失，那么新的leader接管。</a:t>
            </a:r>
            <a:endParaRPr sz="240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4" name="图片 3"/>
          <p:cNvPicPr>
            <a:picLocks noChangeAspect="1"/>
          </p:cNvPicPr>
          <p:nvPr/>
        </p:nvPicPr>
        <p:blipFill>
          <a:blip r:embed="rId1"/>
          <a:stretch>
            <a:fillRect/>
          </a:stretch>
        </p:blipFill>
        <p:spPr>
          <a:xfrm>
            <a:off x="6431280" y="450215"/>
            <a:ext cx="4768215" cy="618553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5024120" cy="680085"/>
          </a:xfrm>
        </p:spPr>
        <p:txBody>
          <a:bodyPr/>
          <a:lstStyle/>
          <a:p>
            <a:pPr>
              <a:lnSpc>
                <a:spcPct val="120000"/>
              </a:lnSpc>
            </a:pPr>
            <a:r>
              <a:rPr lang="zh-CN" altLang="en-US" sz="2800" dirty="0"/>
              <a:t>Raft结构</a:t>
            </a:r>
            <a:r>
              <a:rPr lang="zh-CN" altLang="en-US" sz="2800" dirty="0"/>
              <a:t>补充</a:t>
            </a:r>
            <a:endParaRPr lang="zh-CN" altLang="en-US" sz="2800" dirty="0"/>
          </a:p>
        </p:txBody>
      </p:sp>
      <p:sp>
        <p:nvSpPr>
          <p:cNvPr id="12" name="矩形 11"/>
          <p:cNvSpPr/>
          <p:nvPr/>
        </p:nvSpPr>
        <p:spPr>
          <a:xfrm>
            <a:off x="793440" y="1480998"/>
            <a:ext cx="10501630" cy="858166"/>
          </a:xfrm>
          <a:prstGeom prst="rect">
            <a:avLst/>
          </a:prstGeom>
        </p:spPr>
        <p:txBody>
          <a:bodyPr wrap="square" lIns="0" tIns="0" rIns="0" bIns="0">
            <a:noAutofit/>
          </a:bodyPr>
          <a:lstStyle/>
          <a:p>
            <a:pPr algn="just">
              <a:lnSpc>
                <a:spcPct val="120000"/>
              </a:lnSpc>
            </a:pPr>
            <a:r>
              <a:rPr>
                <a:ea typeface="思源黑体" panose="020B0500000000000000" pitchFamily="34" charset="-122"/>
              </a:rPr>
              <a:t>根据Raft论文中的Figure 2，此阶段，我们关心的是发送和接收RequestVote RPCs、与选举相关的服务器规则以及与leader选举相关的状态。将Figure 2中的leader选举的状态添加到Raft结构中：</a:t>
            </a:r>
            <a:endParaRPr>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private/var/folders/qs/psqztqyd26dgn5wvbwkqqpf00000gn/T/com.kingsoft.wpsoffice.mac/photoedit2/20241128090924/temp.pngtemp"/>
          <p:cNvPicPr>
            <a:picLocks noChangeAspect="1"/>
          </p:cNvPicPr>
          <p:nvPr/>
        </p:nvPicPr>
        <p:blipFill>
          <a:blip r:embed="rId1"/>
          <a:srcRect b="11791"/>
          <a:stretch>
            <a:fillRect/>
          </a:stretch>
        </p:blipFill>
        <p:spPr>
          <a:xfrm>
            <a:off x="2393950" y="2228215"/>
            <a:ext cx="5699760" cy="424624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8109" y="1199515"/>
            <a:ext cx="2074181"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8707755" cy="680085"/>
          </a:xfrm>
        </p:spPr>
        <p:txBody>
          <a:bodyPr/>
          <a:lstStyle/>
          <a:p>
            <a:pPr>
              <a:lnSpc>
                <a:spcPct val="120000"/>
              </a:lnSpc>
            </a:pPr>
            <a:r>
              <a:rPr lang="zh-CN" altLang="en-US" sz="2800" dirty="0">
                <a:sym typeface="+mn-ea"/>
              </a:rPr>
              <a:t>填充RequestVoteArgs和RequestVoteReply结构体</a:t>
            </a:r>
            <a:endParaRPr lang="zh-CN" altLang="en-US" sz="2800" dirty="0">
              <a:sym typeface="+mn-ea"/>
            </a:endParaRPr>
          </a:p>
        </p:txBody>
      </p:sp>
      <p:sp>
        <p:nvSpPr>
          <p:cNvPr id="12" name="矩形 11"/>
          <p:cNvSpPr/>
          <p:nvPr/>
        </p:nvSpPr>
        <p:spPr>
          <a:xfrm>
            <a:off x="5592445" y="1940560"/>
            <a:ext cx="5347970" cy="2489835"/>
          </a:xfrm>
          <a:prstGeom prst="rect">
            <a:avLst/>
          </a:prstGeom>
        </p:spPr>
        <p:txBody>
          <a:bodyPr wrap="square" lIns="0" tIns="0" rIns="0" bIns="0">
            <a:noAutofit/>
          </a:bodyPr>
          <a:lstStyle/>
          <a:p>
            <a:pPr marL="285750" indent="-285750" algn="just">
              <a:lnSpc>
                <a:spcPct val="120000"/>
              </a:lnSpc>
              <a:buFont typeface="Arial" panose="020B0604020202020204" pitchFamily="34" charset="0"/>
              <a:buChar char="•"/>
            </a:pPr>
            <a:r>
              <a:rPr lang="zh-CN" altLang="en-US" dirty="0">
                <a:ea typeface="思源黑体" panose="020B0500000000000000" pitchFamily="34" charset="-122"/>
              </a:rPr>
              <a:t>RequestVoteArgs</a:t>
            </a:r>
            <a:r>
              <a:rPr lang="en-US" altLang="zh-CN" dirty="0">
                <a:ea typeface="思源黑体" panose="020B0500000000000000" pitchFamily="34" charset="-122"/>
              </a:rPr>
              <a:t> </a:t>
            </a:r>
            <a:r>
              <a:rPr lang="zh-CN" altLang="en-US" dirty="0">
                <a:ea typeface="思源黑体" panose="020B0500000000000000" pitchFamily="34" charset="-122"/>
              </a:rPr>
              <a:t>中包含了候选人的信息，包括任期号、日志索引、日志任期号，以及候选人的 ID，用于请求其他节点的投票。</a:t>
            </a:r>
            <a:endParaRPr lang="zh-CN" altLang="en-US" dirty="0">
              <a:ea typeface="思源黑体" panose="020B0500000000000000" pitchFamily="34" charset="-122"/>
            </a:endParaRPr>
          </a:p>
          <a:p>
            <a:pPr marL="285750" indent="-285750" algn="just">
              <a:lnSpc>
                <a:spcPct val="120000"/>
              </a:lnSpc>
              <a:buFont typeface="Arial" panose="020B0604020202020204" pitchFamily="34" charset="0"/>
              <a:buChar char="•"/>
            </a:pPr>
            <a:endParaRPr lang="zh-CN" altLang="en-US" dirty="0">
              <a:ea typeface="思源黑体" panose="020B0500000000000000" pitchFamily="34" charset="-122"/>
            </a:endParaRPr>
          </a:p>
          <a:p>
            <a:pPr marL="285750" indent="-285750" algn="just">
              <a:lnSpc>
                <a:spcPct val="120000"/>
              </a:lnSpc>
              <a:buFont typeface="Arial" panose="020B0604020202020204" pitchFamily="34" charset="0"/>
              <a:buChar char="•"/>
            </a:pPr>
            <a:r>
              <a:rPr lang="zh-CN" altLang="en-US" dirty="0">
                <a:ea typeface="思源黑体" panose="020B0500000000000000" pitchFamily="34" charset="-122"/>
              </a:rPr>
              <a:t>RequestVoteReply</a:t>
            </a:r>
            <a:r>
              <a:rPr lang="en-US" altLang="zh-CN" dirty="0">
                <a:ea typeface="思源黑体" panose="020B0500000000000000" pitchFamily="34" charset="-122"/>
              </a:rPr>
              <a:t> </a:t>
            </a:r>
            <a:r>
              <a:rPr lang="zh-CN" altLang="en-US" dirty="0">
                <a:ea typeface="思源黑体" panose="020B0500000000000000" pitchFamily="34" charset="-122"/>
              </a:rPr>
              <a:t>中包含了当前节点的任期号以及是否同意投票的信息，帮助候选人判断是否能够成功赢得选举。</a:t>
            </a:r>
            <a:endParaRPr lang="zh-CN" altLang="en-US" dirty="0">
              <a:ea typeface="思源黑体" panose="020B0500000000000000" pitchFamily="34" charset="-122"/>
            </a:endParaRPr>
          </a:p>
        </p:txBody>
      </p:sp>
      <p:sp>
        <p:nvSpPr>
          <p:cNvPr id="14" name="矩形 13"/>
          <p:cNvSpPr/>
          <p:nvPr/>
        </p:nvSpPr>
        <p:spPr>
          <a:xfrm>
            <a:off x="7635875" y="1940560"/>
            <a:ext cx="2640330" cy="546100"/>
          </a:xfrm>
          <a:prstGeom prst="rect">
            <a:avLst/>
          </a:prstGeom>
        </p:spPr>
        <p:txBody>
          <a:bodyPr wrap="square" lIns="0" tIns="0" rIns="0" bIns="0">
            <a:noAutofit/>
          </a:bodyPr>
          <a:lstStyle/>
          <a:p>
            <a:pPr algn="just">
              <a:lnSpc>
                <a:spcPct val="120000"/>
              </a:lnSpc>
            </a:pPr>
            <a:endParaRPr lang="zh-CN" altLang="en-US" dirty="0">
              <a:solidFill>
                <a:srgbClr val="244C89"/>
              </a:solidFill>
              <a:latin typeface="+mj-lt"/>
              <a:ea typeface="思源黑体" panose="020B0500000000000000" pitchFamily="34" charset="-122"/>
              <a:cs typeface="+mj-cs"/>
            </a:endParaRPr>
          </a:p>
        </p:txBody>
      </p:sp>
      <p:pic>
        <p:nvPicPr>
          <p:cNvPr id="6" name="图片 5" descr="截屏2024-11-28 09.14.00"/>
          <p:cNvPicPr>
            <a:picLocks noChangeAspect="1"/>
          </p:cNvPicPr>
          <p:nvPr/>
        </p:nvPicPr>
        <p:blipFill>
          <a:blip r:embed="rId1"/>
          <a:srcRect r="15592"/>
          <a:stretch>
            <a:fillRect/>
          </a:stretch>
        </p:blipFill>
        <p:spPr>
          <a:xfrm>
            <a:off x="1139190" y="1745615"/>
            <a:ext cx="4262755" cy="414528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8"/>
          <p:cNvSpPr txBox="1"/>
          <p:nvPr/>
        </p:nvSpPr>
        <p:spPr>
          <a:xfrm>
            <a:off x="5944235" y="553720"/>
            <a:ext cx="2927350"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2. </a:t>
            </a:r>
            <a:r>
              <a:rPr lang="zh-CN" altLang="en-US" sz="2400" b="1" dirty="0">
                <a:solidFill>
                  <a:srgbClr val="313D51"/>
                </a:solidFill>
                <a:latin typeface="思源黑体" panose="020B0500000000000000" pitchFamily="34" charset="-122"/>
                <a:ea typeface="思源黑体" panose="020B0500000000000000" pitchFamily="34" charset="-122"/>
              </a:rPr>
              <a:t>触发选举</a:t>
            </a:r>
            <a:r>
              <a:rPr lang="zh-CN" altLang="en-US" sz="2400" b="1" dirty="0">
                <a:solidFill>
                  <a:srgbClr val="313D51"/>
                </a:solidFill>
                <a:latin typeface="思源黑体" panose="020B0500000000000000" pitchFamily="34" charset="-122"/>
                <a:ea typeface="思源黑体" panose="020B0500000000000000" pitchFamily="34" charset="-122"/>
              </a:rPr>
              <a:t>超时</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5943953" y="1211100"/>
            <a:ext cx="4733290" cy="1955165"/>
          </a:xfrm>
          <a:prstGeom prst="rect">
            <a:avLst/>
          </a:prstGeom>
        </p:spPr>
        <p:txBody>
          <a:bodyPr wrap="square" lIns="0" tIns="0" rIns="0" bIns="0">
            <a:spAutoFit/>
          </a:bodyPr>
          <a:lstStyle/>
          <a:p>
            <a:pPr algn="just">
              <a:lnSpc>
                <a:spcPct val="120000"/>
              </a:lnSpc>
            </a:pP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  </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初次选举开始前，所有节点均为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；一个</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Follower</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出现</a:t>
            </a:r>
            <a:r>
              <a:rPr lang="zh-CN" altLang="en-US" b="1" dirty="0">
                <a:solidFill>
                  <a:schemeClr val="accent4"/>
                </a:solidFill>
                <a:latin typeface="思源黑体" panose="020B0500000000000000" pitchFamily="34" charset="-122"/>
                <a:ea typeface="思源黑体" panose="020B0500000000000000" pitchFamily="34" charset="-122"/>
              </a:rPr>
              <a:t>选举超时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，转为</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Candidate</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（选举超时：未收到当前</a:t>
            </a: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rPr>
              <a:t>Leader</a:t>
            </a: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的心跳</a:t>
            </a: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rPr>
              <a:t>/</a:t>
            </a:r>
            <a:r>
              <a:rPr lang="zh-CN" altLang="en-US" sz="1600" dirty="0">
                <a:solidFill>
                  <a:schemeClr val="tx1">
                    <a:lumMod val="65000"/>
                    <a:lumOff val="35000"/>
                  </a:schemeClr>
                </a:solidFill>
                <a:latin typeface="思源黑体" panose="020B0500000000000000" pitchFamily="34" charset="-122"/>
                <a:ea typeface="思源黑体" panose="020B0500000000000000" pitchFamily="34" charset="-122"/>
              </a:rPr>
              <a:t>附加日志）</a:t>
            </a:r>
            <a:endParaRPr lang="zh-CN" altLang="en-US" b="1" dirty="0">
              <a:solidFill>
                <a:schemeClr val="accent3"/>
              </a:solidFill>
              <a:latin typeface="思源黑体" panose="020B0500000000000000" pitchFamily="34" charset="-122"/>
              <a:ea typeface="思源黑体" panose="020B0500000000000000" pitchFamily="34" charset="-122"/>
            </a:endParaRPr>
          </a:p>
          <a:p>
            <a:pPr algn="just">
              <a:lnSpc>
                <a:spcPct val="120000"/>
              </a:lnSpc>
            </a:pPr>
            <a:r>
              <a:rPr lang="zh-CN" altLang="en-US" b="1" dirty="0">
                <a:solidFill>
                  <a:schemeClr val="accent3"/>
                </a:solidFill>
                <a:latin typeface="思源黑体" panose="020B0500000000000000" pitchFamily="34" charset="-122"/>
                <a:ea typeface="思源黑体" panose="020B0500000000000000" pitchFamily="34" charset="-122"/>
              </a:rPr>
              <a:t>随机选取超时机制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：避免选票</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瓜分</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770608" y="192380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矩形 1"/>
          <p:cNvSpPr/>
          <p:nvPr/>
        </p:nvSpPr>
        <p:spPr>
          <a:xfrm>
            <a:off x="1388109" y="1199515"/>
            <a:ext cx="2553575"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1407160" y="753110"/>
            <a:ext cx="3629660" cy="680085"/>
          </a:xfrm>
        </p:spPr>
        <p:txBody>
          <a:bodyPr/>
          <a:lstStyle/>
          <a:p>
            <a:pPr>
              <a:lnSpc>
                <a:spcPct val="120000"/>
              </a:lnSpc>
            </a:pPr>
            <a:r>
              <a:rPr lang="en-US" altLang="zh-CN" sz="2800" dirty="0"/>
              <a:t>Leader</a:t>
            </a:r>
            <a:r>
              <a:rPr lang="zh-CN" altLang="en-US" sz="2800" dirty="0"/>
              <a:t>选举</a:t>
            </a:r>
            <a:endParaRPr lang="zh-CN" altLang="en-US" sz="2800" dirty="0"/>
          </a:p>
        </p:txBody>
      </p:sp>
      <p:sp>
        <p:nvSpPr>
          <p:cNvPr id="5" name="矩形 4"/>
          <p:cNvSpPr/>
          <p:nvPr/>
        </p:nvSpPr>
        <p:spPr>
          <a:xfrm>
            <a:off x="5888990" y="2615565"/>
            <a:ext cx="5334000" cy="813435"/>
          </a:xfrm>
          <a:prstGeom prst="rect">
            <a:avLst/>
          </a:prstGeom>
        </p:spPr>
        <p:txBody>
          <a:bodyPr wrap="square" lIns="0" tIns="0" rIns="0" bIns="0">
            <a:noAutofit/>
          </a:bodyPr>
          <a:p>
            <a:pPr algn="just">
              <a:lnSpc>
                <a:spcPct val="120000"/>
              </a:lnSpc>
            </a:pPr>
            <a:r>
              <a:rPr lang="zh-CN" altLang="en-US" dirty="0">
                <a:ea typeface="思源黑体" panose="020B0500000000000000" pitchFamily="34" charset="-122"/>
              </a:rPr>
              <a:t>在</a:t>
            </a:r>
            <a:r>
              <a:rPr lang="en-US" altLang="zh-CN" dirty="0">
                <a:ea typeface="思源黑体" panose="020B0500000000000000" pitchFamily="34" charset="-122"/>
              </a:rPr>
              <a:t>Make</a:t>
            </a:r>
            <a:r>
              <a:rPr lang="zh-CN" altLang="en-US" dirty="0">
                <a:ea typeface="思源黑体" panose="020B0500000000000000" pitchFamily="34" charset="-122"/>
              </a:rPr>
              <a:t>函数中，启动定时器</a:t>
            </a:r>
            <a:r>
              <a:rPr lang="en-US" altLang="zh-CN" dirty="0" err="1">
                <a:ea typeface="思源黑体" panose="020B0500000000000000" pitchFamily="34" charset="-122"/>
              </a:rPr>
              <a:t>T</a:t>
            </a:r>
            <a:r>
              <a:rPr lang="en-US" altLang="zh-CN" dirty="0" err="1">
                <a:ea typeface="思源黑体" panose="020B0500000000000000" pitchFamily="34" charset="-122"/>
              </a:rPr>
              <a:t>icker</a:t>
            </a:r>
            <a:r>
              <a:rPr lang="zh-CN" altLang="en-US" dirty="0">
                <a:ea typeface="思源黑体" panose="020B0500000000000000" pitchFamily="34" charset="-122"/>
              </a:rPr>
              <a:t>，在</a:t>
            </a:r>
            <a:r>
              <a:rPr lang="zh-CN" altLang="en-US" b="1" dirty="0">
                <a:solidFill>
                  <a:schemeClr val="accent4"/>
                </a:solidFill>
                <a:ea typeface="思源黑体" panose="020B0500000000000000" pitchFamily="34" charset="-122"/>
              </a:rPr>
              <a:t>随机时间后触发</a:t>
            </a:r>
            <a:r>
              <a:rPr lang="zh-CN" altLang="en-US" dirty="0">
                <a:ea typeface="思源黑体" panose="020B0500000000000000" pitchFamily="34" charset="-122"/>
              </a:rPr>
              <a:t>，检查当前节点的状态。如果是</a:t>
            </a:r>
            <a:r>
              <a:rPr lang="en-US" altLang="zh-CN" dirty="0">
                <a:ea typeface="思源黑体" panose="020B0500000000000000" pitchFamily="34" charset="-122"/>
              </a:rPr>
              <a:t>Follower</a:t>
            </a:r>
            <a:r>
              <a:rPr lang="zh-CN" altLang="en-US" dirty="0">
                <a:ea typeface="思源黑体" panose="020B0500000000000000" pitchFamily="34" charset="-122"/>
              </a:rPr>
              <a:t>或</a:t>
            </a:r>
            <a:r>
              <a:rPr lang="en-US" altLang="zh-CN" dirty="0">
                <a:ea typeface="思源黑体" panose="020B0500000000000000" pitchFamily="34" charset="-122"/>
              </a:rPr>
              <a:t>Candidate</a:t>
            </a:r>
            <a:r>
              <a:rPr lang="zh-CN" altLang="en-US" dirty="0">
                <a:ea typeface="思源黑体" panose="020B0500000000000000" pitchFamily="34" charset="-122"/>
              </a:rPr>
              <a:t>状态，则可能触发新的选举。</a:t>
            </a:r>
            <a:endParaRPr dirty="0">
              <a:ea typeface="思源黑体" panose="020B0500000000000000" pitchFamily="34" charset="-122"/>
            </a:endParaRPr>
          </a:p>
        </p:txBody>
      </p:sp>
      <p:pic>
        <p:nvPicPr>
          <p:cNvPr id="6" name="图片 5"/>
          <p:cNvPicPr>
            <a:picLocks noChangeAspect="1"/>
          </p:cNvPicPr>
          <p:nvPr/>
        </p:nvPicPr>
        <p:blipFill rotWithShape="1">
          <a:blip r:embed="rId1"/>
          <a:srcRect b="11987"/>
          <a:stretch>
            <a:fillRect/>
          </a:stretch>
        </p:blipFill>
        <p:spPr>
          <a:xfrm>
            <a:off x="6037296" y="3618961"/>
            <a:ext cx="4850693" cy="2643852"/>
          </a:xfrm>
          <a:prstGeom prst="rect">
            <a:avLst/>
          </a:prstGeom>
        </p:spPr>
      </p:pic>
      <p:sp>
        <p:nvSpPr>
          <p:cNvPr id="7" name="矩形 6"/>
          <p:cNvSpPr/>
          <p:nvPr/>
        </p:nvSpPr>
        <p:spPr>
          <a:xfrm>
            <a:off x="599440" y="2148205"/>
            <a:ext cx="4953000" cy="857885"/>
          </a:xfrm>
          <a:prstGeom prst="rect">
            <a:avLst/>
          </a:prstGeom>
        </p:spPr>
        <p:txBody>
          <a:bodyPr wrap="square" lIns="0" tIns="0" rIns="0" bIns="0">
            <a:noAutofit/>
          </a:bodyPr>
          <a:p>
            <a:pPr algn="just">
              <a:lnSpc>
                <a:spcPct val="120000"/>
              </a:lnSpc>
            </a:pPr>
            <a:r>
              <a:rPr lang="zh-CN" altLang="en-US" dirty="0">
                <a:ea typeface="思源黑体" panose="020B0500000000000000" pitchFamily="34" charset="-122"/>
              </a:rPr>
              <a:t>在</a:t>
            </a:r>
            <a:r>
              <a:rPr lang="en-US" altLang="zh-CN" dirty="0">
                <a:ea typeface="思源黑体" panose="020B0500000000000000" pitchFamily="34" charset="-122"/>
              </a:rPr>
              <a:t>Make</a:t>
            </a:r>
            <a:r>
              <a:rPr lang="zh-CN" altLang="en-US" dirty="0">
                <a:ea typeface="思源黑体" panose="020B0500000000000000" pitchFamily="34" charset="-122"/>
              </a:rPr>
              <a:t>函数中，创建一个新的</a:t>
            </a:r>
            <a:r>
              <a:rPr lang="en-US" altLang="zh-CN" dirty="0">
                <a:ea typeface="思源黑体" panose="020B0500000000000000" pitchFamily="34" charset="-122"/>
              </a:rPr>
              <a:t>Raft</a:t>
            </a:r>
            <a:r>
              <a:rPr lang="zh-CN" altLang="en-US" dirty="0">
                <a:ea typeface="思源黑体" panose="020B0500000000000000" pitchFamily="34" charset="-122"/>
              </a:rPr>
              <a:t>服务器实例，并初始化其状态。需要设置当前任期，投票对象（</a:t>
            </a:r>
            <a:r>
              <a:rPr lang="en-US" altLang="zh-CN" dirty="0">
                <a:ea typeface="思源黑体" panose="020B0500000000000000" pitchFamily="34" charset="-122"/>
              </a:rPr>
              <a:t>-1</a:t>
            </a:r>
            <a:r>
              <a:rPr lang="zh-CN" altLang="en-US" dirty="0">
                <a:ea typeface="思源黑体" panose="020B0500000000000000" pitchFamily="34" charset="-122"/>
              </a:rPr>
              <a:t>表示还没有投票），日志等。</a:t>
            </a:r>
            <a:endParaRPr lang="zh-CN" altLang="en-US" dirty="0">
              <a:ea typeface="思源黑体" panose="020B0500000000000000" pitchFamily="34" charset="-122"/>
            </a:endParaRPr>
          </a:p>
        </p:txBody>
      </p:sp>
      <p:pic>
        <p:nvPicPr>
          <p:cNvPr id="14" name="图片 13"/>
          <p:cNvPicPr>
            <a:picLocks noChangeAspect="1"/>
          </p:cNvPicPr>
          <p:nvPr/>
        </p:nvPicPr>
        <p:blipFill>
          <a:blip r:embed="rId2"/>
          <a:stretch>
            <a:fillRect/>
          </a:stretch>
        </p:blipFill>
        <p:spPr>
          <a:xfrm>
            <a:off x="488315" y="3315335"/>
            <a:ext cx="5064125" cy="2437765"/>
          </a:xfrm>
          <a:prstGeom prst="rect">
            <a:avLst/>
          </a:prstGeom>
        </p:spPr>
      </p:pic>
      <p:sp>
        <p:nvSpPr>
          <p:cNvPr id="16" name="TextBox 28"/>
          <p:cNvSpPr txBox="1"/>
          <p:nvPr/>
        </p:nvSpPr>
        <p:spPr>
          <a:xfrm>
            <a:off x="770890" y="1433195"/>
            <a:ext cx="2960370" cy="442595"/>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400" b="1" dirty="0">
                <a:solidFill>
                  <a:srgbClr val="313D51"/>
                </a:solidFill>
                <a:latin typeface="思源黑体" panose="020B0500000000000000" pitchFamily="34" charset="-122"/>
                <a:ea typeface="思源黑体" panose="020B0500000000000000" pitchFamily="34" charset="-122"/>
              </a:rPr>
              <a:t>1. </a:t>
            </a:r>
            <a:r>
              <a:rPr lang="zh-CN" altLang="en-US" sz="2400" b="1" dirty="0">
                <a:solidFill>
                  <a:srgbClr val="313D51"/>
                </a:solidFill>
                <a:latin typeface="思源黑体" panose="020B0500000000000000" pitchFamily="34" charset="-122"/>
                <a:ea typeface="思源黑体" panose="020B0500000000000000" pitchFamily="34" charset="-122"/>
              </a:rPr>
              <a:t>服务器初始化</a:t>
            </a:r>
            <a:endParaRPr lang="zh-CN" altLang="en-US" sz="2400" b="1" dirty="0">
              <a:solidFill>
                <a:srgbClr val="313D51"/>
              </a:solidFill>
              <a:latin typeface="思源黑体" panose="020B0500000000000000" pitchFamily="34" charset="-122"/>
              <a:ea typeface="思源黑体" panose="020B0500000000000000" pitchFamily="34" charset="-122"/>
            </a:endParaRPr>
          </a:p>
        </p:txBody>
      </p:sp>
      <p:sp>
        <p:nvSpPr>
          <p:cNvPr id="17" name="矩形 16"/>
          <p:cNvSpPr/>
          <p:nvPr/>
        </p:nvSpPr>
        <p:spPr>
          <a:xfrm>
            <a:off x="5944588" y="1069734"/>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 name="COMMONDATA" val="eyJoZGlkIjoiYTg2YWRmZGU0MDUxMGY0NWQyMTNhNjJiOTc3NzFiMjIifQ=="/>
  <p:tag name="commondata" val="eyJoZGlkIjoiMDVhY2VhMzdmOTIzYWQ0ZTQ5NjFiYzExNzI0NTEzOGU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4850</Words>
  <Application>WPS 演示</Application>
  <PresentationFormat>宽屏</PresentationFormat>
  <Paragraphs>326</Paragraphs>
  <Slides>26</Slides>
  <Notes>22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26</vt:i4>
      </vt:variant>
    </vt:vector>
  </HeadingPairs>
  <TitlesOfParts>
    <vt:vector size="46" baseType="lpstr">
      <vt:lpstr>Arial</vt:lpstr>
      <vt:lpstr>宋体</vt:lpstr>
      <vt:lpstr>Wingdings</vt:lpstr>
      <vt:lpstr>思源黑体</vt:lpstr>
      <vt:lpstr>黑体</vt:lpstr>
      <vt:lpstr>微软雅黑</vt:lpstr>
      <vt:lpstr>仿宋_GB2312</vt:lpstr>
      <vt:lpstr>Calibri</vt:lpstr>
      <vt:lpstr>Agency FB</vt:lpstr>
      <vt:lpstr>方正兰亭黑_GBK</vt:lpstr>
      <vt:lpstr>Calibri</vt:lpstr>
      <vt:lpstr>Arial Unicode MS</vt:lpstr>
      <vt:lpstr>Rockwell</vt:lpstr>
      <vt:lpstr>-apple-system</vt:lpstr>
      <vt:lpstr>Times New Roman</vt:lpstr>
      <vt:lpstr>Segoe UI</vt:lpstr>
      <vt:lpstr>微软雅黑 Light</vt:lpstr>
      <vt:lpstr>Segoe Print</vt:lpstr>
      <vt:lpstr>仿宋</vt:lpstr>
      <vt:lpstr>Office 主题</vt:lpstr>
      <vt:lpstr>PowerPoint 演示文稿</vt:lpstr>
      <vt:lpstr>PowerPoint 演示文稿</vt:lpstr>
      <vt:lpstr>PowerPoint 演示文稿</vt:lpstr>
      <vt:lpstr>技术原理概述</vt:lpstr>
      <vt:lpstr>PowerPoint 演示文稿</vt:lpstr>
      <vt:lpstr>Lab 2A 任务说明</vt:lpstr>
      <vt:lpstr>Raft结构补充</vt:lpstr>
      <vt:lpstr>填充RequestVoteArgs和RequestVoteReply结构体</vt:lpstr>
      <vt:lpstr>技术细节</vt:lpstr>
      <vt:lpstr>Make 函数</vt:lpstr>
      <vt:lpstr>ticker 函数</vt:lpstr>
      <vt:lpstr>领导人选举</vt:lpstr>
      <vt:lpstr>实现 RequestVote() RPC处理程序，以便服务器相互投票。</vt:lpstr>
      <vt:lpstr>技术细节</vt:lpstr>
      <vt:lpstr>追加条目（AppendEntries）</vt:lpstr>
      <vt:lpstr>追加条目（AppendEntries）</vt:lpstr>
      <vt:lpstr>实验结果</vt:lpstr>
      <vt:lpstr>PowerPoint 演示文稿</vt:lpstr>
      <vt:lpstr>Lab 2B 任务说明</vt:lpstr>
      <vt:lpstr>Lab 2B 任务说明</vt:lpstr>
      <vt:lpstr>sendAppendEntries (Leader发送日志条目）</vt:lpstr>
      <vt:lpstr>AppendEntries RPC (Follower的实现）</vt:lpstr>
      <vt:lpstr>实验结果</vt:lpstr>
      <vt:lpstr>PowerPoint 演示文稿</vt:lpstr>
      <vt:lpstr>必答问题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文柳懿</cp:lastModifiedBy>
  <cp:revision>19</cp:revision>
  <dcterms:created xsi:type="dcterms:W3CDTF">2024-11-28T02:01:00Z</dcterms:created>
  <dcterms:modified xsi:type="dcterms:W3CDTF">2024-11-28T13:08:45Z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9999B8FD9CE94EE3A7EB08E36AC7AB0C_12</vt:lpwstr>
  </property>
  <property fmtid="{D5CDD505-2E9C-101B-9397-08002B2CF9AE}" pid="3" name="KSOProductBuildVer">
    <vt:lpwstr>2052-12.1.0.18608</vt:lpwstr>
  </property>
</Properties>
</file>